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y="6858000" cx="9144000"/>
  <p:notesSz cx="6858000" cy="9144000"/>
  <p:embeddedFontLst>
    <p:embeddedFont>
      <p:font typeface="Arial Black"/>
      <p:regular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4416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47" roundtripDataSignature="AMtx7mirhO8LIMrkEapbErYdKqRhv2FW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CD64003-592F-4324-91DA-93604453B5E5}">
  <a:tblStyle styleId="{7CD64003-592F-4324-91DA-93604453B5E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4416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slide" Target="slides/slide37.xml"/><Relationship Id="rId21" Type="http://schemas.openxmlformats.org/officeDocument/2006/relationships/slide" Target="slides/slide14.xml"/><Relationship Id="rId43" Type="http://schemas.openxmlformats.org/officeDocument/2006/relationships/slide" Target="slides/slide36.xml"/><Relationship Id="rId24" Type="http://schemas.openxmlformats.org/officeDocument/2006/relationships/slide" Target="slides/slide17.xml"/><Relationship Id="rId46" Type="http://schemas.openxmlformats.org/officeDocument/2006/relationships/font" Target="fonts/ArialBlack-regular.fntdata"/><Relationship Id="rId23" Type="http://schemas.openxmlformats.org/officeDocument/2006/relationships/slide" Target="slides/slide16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47" Type="http://customschemas.google.com/relationships/presentationmetadata" Target="meta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0"/>
          <p:cNvSpPr txBox="1"/>
          <p:nvPr>
            <p:ph type="title"/>
          </p:nvPr>
        </p:nvSpPr>
        <p:spPr>
          <a:xfrm>
            <a:off x="1143000" y="144462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10" type="dt"/>
          </p:nvPr>
        </p:nvSpPr>
        <p:spPr>
          <a:xfrm>
            <a:off x="11541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11" type="ftr"/>
          </p:nvPr>
        </p:nvSpPr>
        <p:spPr>
          <a:xfrm>
            <a:off x="3592512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2" type="sldNum"/>
          </p:nvPr>
        </p:nvSpPr>
        <p:spPr>
          <a:xfrm>
            <a:off x="70215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/>
            </a:lvl9pPr>
          </a:lstStyle>
          <a:p/>
        </p:txBody>
      </p:sp>
      <p:sp>
        <p:nvSpPr>
          <p:cNvPr id="98" name="Google Shape;98;p49"/>
          <p:cNvSpPr txBox="1"/>
          <p:nvPr>
            <p:ph idx="10" type="dt"/>
          </p:nvPr>
        </p:nvSpPr>
        <p:spPr>
          <a:xfrm>
            <a:off x="11541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9"/>
          <p:cNvSpPr txBox="1"/>
          <p:nvPr>
            <p:ph idx="11" type="ftr"/>
          </p:nvPr>
        </p:nvSpPr>
        <p:spPr>
          <a:xfrm>
            <a:off x="3592512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9"/>
          <p:cNvSpPr txBox="1"/>
          <p:nvPr>
            <p:ph idx="12" type="sldNum"/>
          </p:nvPr>
        </p:nvSpPr>
        <p:spPr>
          <a:xfrm>
            <a:off x="70215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1"/>
          <p:cNvSpPr txBox="1"/>
          <p:nvPr>
            <p:ph type="ctrTitle"/>
          </p:nvPr>
        </p:nvSpPr>
        <p:spPr>
          <a:xfrm>
            <a:off x="1154113" y="1211263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1"/>
          <p:cNvSpPr txBox="1"/>
          <p:nvPr>
            <p:ph idx="1" type="subTitle"/>
          </p:nvPr>
        </p:nvSpPr>
        <p:spPr>
          <a:xfrm>
            <a:off x="1171575" y="3124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36" name="Google Shape;136;p51"/>
          <p:cNvSpPr txBox="1"/>
          <p:nvPr>
            <p:ph idx="10" type="dt"/>
          </p:nvPr>
        </p:nvSpPr>
        <p:spPr>
          <a:xfrm>
            <a:off x="1119187" y="63182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1"/>
          <p:cNvSpPr txBox="1"/>
          <p:nvPr>
            <p:ph idx="11" type="ftr"/>
          </p:nvPr>
        </p:nvSpPr>
        <p:spPr>
          <a:xfrm>
            <a:off x="3557587" y="63182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1"/>
          <p:cNvSpPr txBox="1"/>
          <p:nvPr>
            <p:ph idx="12" type="sldNum"/>
          </p:nvPr>
        </p:nvSpPr>
        <p:spPr>
          <a:xfrm>
            <a:off x="6986587" y="63182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/>
          <p:nvPr>
            <p:ph type="title"/>
          </p:nvPr>
        </p:nvSpPr>
        <p:spPr>
          <a:xfrm>
            <a:off x="1143000" y="144462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1"/>
          <p:cNvSpPr txBox="1"/>
          <p:nvPr>
            <p:ph idx="1" type="body"/>
          </p:nvPr>
        </p:nvSpPr>
        <p:spPr>
          <a:xfrm>
            <a:off x="1066800" y="1981200"/>
            <a:ext cx="784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6" name="Google Shape;46;p41"/>
          <p:cNvSpPr txBox="1"/>
          <p:nvPr>
            <p:ph idx="10" type="dt"/>
          </p:nvPr>
        </p:nvSpPr>
        <p:spPr>
          <a:xfrm>
            <a:off x="11541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11" type="ftr"/>
          </p:nvPr>
        </p:nvSpPr>
        <p:spPr>
          <a:xfrm>
            <a:off x="3592512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2" type="sldNum"/>
          </p:nvPr>
        </p:nvSpPr>
        <p:spPr>
          <a:xfrm>
            <a:off x="70215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/>
          <p:nvPr>
            <p:ph idx="10" type="dt"/>
          </p:nvPr>
        </p:nvSpPr>
        <p:spPr>
          <a:xfrm>
            <a:off x="11541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2"/>
          <p:cNvSpPr txBox="1"/>
          <p:nvPr>
            <p:ph idx="11" type="ftr"/>
          </p:nvPr>
        </p:nvSpPr>
        <p:spPr>
          <a:xfrm>
            <a:off x="3592512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12" type="sldNum"/>
          </p:nvPr>
        </p:nvSpPr>
        <p:spPr>
          <a:xfrm>
            <a:off x="70215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3"/>
          <p:cNvSpPr txBox="1"/>
          <p:nvPr>
            <p:ph type="title"/>
          </p:nvPr>
        </p:nvSpPr>
        <p:spPr>
          <a:xfrm rot="5400000">
            <a:off x="4958556" y="2139157"/>
            <a:ext cx="5951537" cy="1962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3"/>
          <p:cNvSpPr txBox="1"/>
          <p:nvPr>
            <p:ph idx="1" type="body"/>
          </p:nvPr>
        </p:nvSpPr>
        <p:spPr>
          <a:xfrm rot="5400000">
            <a:off x="958056" y="253207"/>
            <a:ext cx="5951537" cy="573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6" name="Google Shape;56;p43"/>
          <p:cNvSpPr txBox="1"/>
          <p:nvPr>
            <p:ph idx="10" type="dt"/>
          </p:nvPr>
        </p:nvSpPr>
        <p:spPr>
          <a:xfrm>
            <a:off x="11541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3"/>
          <p:cNvSpPr txBox="1"/>
          <p:nvPr>
            <p:ph idx="11" type="ftr"/>
          </p:nvPr>
        </p:nvSpPr>
        <p:spPr>
          <a:xfrm>
            <a:off x="3592512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3"/>
          <p:cNvSpPr txBox="1"/>
          <p:nvPr>
            <p:ph idx="12" type="sldNum"/>
          </p:nvPr>
        </p:nvSpPr>
        <p:spPr>
          <a:xfrm>
            <a:off x="70215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 txBox="1"/>
          <p:nvPr>
            <p:ph type="title"/>
          </p:nvPr>
        </p:nvSpPr>
        <p:spPr>
          <a:xfrm>
            <a:off x="1143000" y="144462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4"/>
          <p:cNvSpPr txBox="1"/>
          <p:nvPr>
            <p:ph idx="1" type="body"/>
          </p:nvPr>
        </p:nvSpPr>
        <p:spPr>
          <a:xfrm rot="5400000">
            <a:off x="2933700" y="114300"/>
            <a:ext cx="4114800" cy="7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2" name="Google Shape;62;p44"/>
          <p:cNvSpPr txBox="1"/>
          <p:nvPr>
            <p:ph idx="10" type="dt"/>
          </p:nvPr>
        </p:nvSpPr>
        <p:spPr>
          <a:xfrm>
            <a:off x="11541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4"/>
          <p:cNvSpPr txBox="1"/>
          <p:nvPr>
            <p:ph idx="11" type="ftr"/>
          </p:nvPr>
        </p:nvSpPr>
        <p:spPr>
          <a:xfrm>
            <a:off x="3592512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4"/>
          <p:cNvSpPr txBox="1"/>
          <p:nvPr>
            <p:ph idx="12" type="sldNum"/>
          </p:nvPr>
        </p:nvSpPr>
        <p:spPr>
          <a:xfrm>
            <a:off x="70215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 Black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 Black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9pPr>
          </a:lstStyle>
          <a:p/>
        </p:txBody>
      </p:sp>
      <p:sp>
        <p:nvSpPr>
          <p:cNvPr id="69" name="Google Shape;69;p45"/>
          <p:cNvSpPr txBox="1"/>
          <p:nvPr>
            <p:ph idx="10" type="dt"/>
          </p:nvPr>
        </p:nvSpPr>
        <p:spPr>
          <a:xfrm>
            <a:off x="11541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5"/>
          <p:cNvSpPr txBox="1"/>
          <p:nvPr>
            <p:ph idx="11" type="ftr"/>
          </p:nvPr>
        </p:nvSpPr>
        <p:spPr>
          <a:xfrm>
            <a:off x="3592512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5"/>
          <p:cNvSpPr txBox="1"/>
          <p:nvPr>
            <p:ph idx="12" type="sldNum"/>
          </p:nvPr>
        </p:nvSpPr>
        <p:spPr>
          <a:xfrm>
            <a:off x="70215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sz="2000"/>
            </a:lvl9pPr>
          </a:lstStyle>
          <a:p/>
        </p:txBody>
      </p:sp>
      <p:sp>
        <p:nvSpPr>
          <p:cNvPr id="75" name="Google Shape;75;p4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 Black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 Black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 Black"/>
              <a:buNone/>
              <a:defRPr sz="900"/>
            </a:lvl9pPr>
          </a:lstStyle>
          <a:p/>
        </p:txBody>
      </p:sp>
      <p:sp>
        <p:nvSpPr>
          <p:cNvPr id="76" name="Google Shape;76;p46"/>
          <p:cNvSpPr txBox="1"/>
          <p:nvPr>
            <p:ph idx="10" type="dt"/>
          </p:nvPr>
        </p:nvSpPr>
        <p:spPr>
          <a:xfrm>
            <a:off x="11541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6"/>
          <p:cNvSpPr txBox="1"/>
          <p:nvPr>
            <p:ph idx="11" type="ftr"/>
          </p:nvPr>
        </p:nvSpPr>
        <p:spPr>
          <a:xfrm>
            <a:off x="3592512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6"/>
          <p:cNvSpPr txBox="1"/>
          <p:nvPr>
            <p:ph idx="12" type="sldNum"/>
          </p:nvPr>
        </p:nvSpPr>
        <p:spPr>
          <a:xfrm>
            <a:off x="70215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b="1" sz="1600"/>
            </a:lvl9pPr>
          </a:lstStyle>
          <a:p/>
        </p:txBody>
      </p:sp>
      <p:sp>
        <p:nvSpPr>
          <p:cNvPr id="82" name="Google Shape;82;p4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9pPr>
          </a:lstStyle>
          <a:p/>
        </p:txBody>
      </p:sp>
      <p:sp>
        <p:nvSpPr>
          <p:cNvPr id="83" name="Google Shape;83;p4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None/>
              <a:defRPr b="1" sz="1600"/>
            </a:lvl9pPr>
          </a:lstStyle>
          <a:p/>
        </p:txBody>
      </p:sp>
      <p:sp>
        <p:nvSpPr>
          <p:cNvPr id="84" name="Google Shape;84;p4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Black"/>
              <a:buChar char="»"/>
              <a:defRPr sz="1600"/>
            </a:lvl9pPr>
          </a:lstStyle>
          <a:p/>
        </p:txBody>
      </p:sp>
      <p:sp>
        <p:nvSpPr>
          <p:cNvPr id="85" name="Google Shape;85;p47"/>
          <p:cNvSpPr txBox="1"/>
          <p:nvPr>
            <p:ph idx="10" type="dt"/>
          </p:nvPr>
        </p:nvSpPr>
        <p:spPr>
          <a:xfrm>
            <a:off x="11541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7"/>
          <p:cNvSpPr txBox="1"/>
          <p:nvPr>
            <p:ph idx="11" type="ftr"/>
          </p:nvPr>
        </p:nvSpPr>
        <p:spPr>
          <a:xfrm>
            <a:off x="3592512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7"/>
          <p:cNvSpPr txBox="1"/>
          <p:nvPr>
            <p:ph idx="12" type="sldNum"/>
          </p:nvPr>
        </p:nvSpPr>
        <p:spPr>
          <a:xfrm>
            <a:off x="70215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8"/>
          <p:cNvSpPr txBox="1"/>
          <p:nvPr>
            <p:ph type="title"/>
          </p:nvPr>
        </p:nvSpPr>
        <p:spPr>
          <a:xfrm>
            <a:off x="1143000" y="144462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8"/>
          <p:cNvSpPr txBox="1"/>
          <p:nvPr>
            <p:ph idx="1" type="body"/>
          </p:nvPr>
        </p:nvSpPr>
        <p:spPr>
          <a:xfrm>
            <a:off x="1066800" y="1981200"/>
            <a:ext cx="38481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9pPr>
          </a:lstStyle>
          <a:p/>
        </p:txBody>
      </p:sp>
      <p:sp>
        <p:nvSpPr>
          <p:cNvPr id="91" name="Google Shape;91;p48"/>
          <p:cNvSpPr txBox="1"/>
          <p:nvPr>
            <p:ph idx="2" type="body"/>
          </p:nvPr>
        </p:nvSpPr>
        <p:spPr>
          <a:xfrm>
            <a:off x="5067300" y="1981200"/>
            <a:ext cx="38481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Char char="»"/>
              <a:defRPr sz="1800"/>
            </a:lvl9pPr>
          </a:lstStyle>
          <a:p/>
        </p:txBody>
      </p:sp>
      <p:sp>
        <p:nvSpPr>
          <p:cNvPr id="92" name="Google Shape;92;p48"/>
          <p:cNvSpPr txBox="1"/>
          <p:nvPr>
            <p:ph idx="10" type="dt"/>
          </p:nvPr>
        </p:nvSpPr>
        <p:spPr>
          <a:xfrm>
            <a:off x="11541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8"/>
          <p:cNvSpPr txBox="1"/>
          <p:nvPr>
            <p:ph idx="11" type="ftr"/>
          </p:nvPr>
        </p:nvSpPr>
        <p:spPr>
          <a:xfrm>
            <a:off x="3592512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8"/>
          <p:cNvSpPr txBox="1"/>
          <p:nvPr>
            <p:ph idx="12" type="sldNum"/>
          </p:nvPr>
        </p:nvSpPr>
        <p:spPr>
          <a:xfrm>
            <a:off x="70215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9"/>
          <p:cNvGrpSpPr/>
          <p:nvPr/>
        </p:nvGrpSpPr>
        <p:grpSpPr>
          <a:xfrm>
            <a:off x="150019" y="313531"/>
            <a:ext cx="849312" cy="6545263"/>
            <a:chOff x="95" y="197"/>
            <a:chExt cx="535" cy="4123"/>
          </a:xfrm>
        </p:grpSpPr>
        <p:sp>
          <p:nvSpPr>
            <p:cNvPr id="11" name="Google Shape;11;p39"/>
            <p:cNvSpPr/>
            <p:nvPr/>
          </p:nvSpPr>
          <p:spPr>
            <a:xfrm flipH="1" rot="5400000">
              <a:off x="81" y="1995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39"/>
            <p:cNvSpPr/>
            <p:nvPr/>
          </p:nvSpPr>
          <p:spPr>
            <a:xfrm flipH="1" rot="5400000">
              <a:off x="81" y="2589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39"/>
            <p:cNvSpPr/>
            <p:nvPr/>
          </p:nvSpPr>
          <p:spPr>
            <a:xfrm flipH="1" rot="5400000">
              <a:off x="80" y="3181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9"/>
            <p:cNvSpPr/>
            <p:nvPr/>
          </p:nvSpPr>
          <p:spPr>
            <a:xfrm flipH="1" rot="5400000">
              <a:off x="82" y="3775"/>
              <a:ext cx="558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9"/>
            <p:cNvSpPr/>
            <p:nvPr/>
          </p:nvSpPr>
          <p:spPr>
            <a:xfrm flipH="1" rot="5400000">
              <a:off x="81" y="213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9"/>
            <p:cNvSpPr/>
            <p:nvPr/>
          </p:nvSpPr>
          <p:spPr>
            <a:xfrm flipH="1" rot="5400000">
              <a:off x="80" y="803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9"/>
            <p:cNvSpPr/>
            <p:nvPr/>
          </p:nvSpPr>
          <p:spPr>
            <a:xfrm flipH="1" rot="5400000">
              <a:off x="80" y="1399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39"/>
          <p:cNvSpPr txBox="1"/>
          <p:nvPr/>
        </p:nvSpPr>
        <p:spPr>
          <a:xfrm>
            <a:off x="441325" y="0"/>
            <a:ext cx="276225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chemeClr val="folHlink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9"/>
          <p:cNvSpPr/>
          <p:nvPr/>
        </p:nvSpPr>
        <p:spPr>
          <a:xfrm flipH="1">
            <a:off x="547687" y="1703387"/>
            <a:ext cx="8596312" cy="254000"/>
          </a:xfrm>
          <a:prstGeom prst="homePlate">
            <a:avLst>
              <a:gd fmla="val 21224" name="adj"/>
            </a:avLst>
          </a:prstGeom>
          <a:gradFill>
            <a:gsLst>
              <a:gs pos="0">
                <a:schemeClr val="dk1"/>
              </a:gs>
              <a:gs pos="50000">
                <a:schemeClr val="folHlink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9"/>
          <p:cNvSpPr/>
          <p:nvPr/>
        </p:nvSpPr>
        <p:spPr>
          <a:xfrm>
            <a:off x="460375" y="1706562"/>
            <a:ext cx="295275" cy="274637"/>
          </a:xfrm>
          <a:prstGeom prst="ellipse">
            <a:avLst/>
          </a:prstGeom>
          <a:gradFill>
            <a:gsLst>
              <a:gs pos="0">
                <a:srgbClr val="FEFFFF"/>
              </a:gs>
              <a:gs pos="100000">
                <a:schemeClr val="folHlink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9"/>
          <p:cNvSpPr txBox="1"/>
          <p:nvPr/>
        </p:nvSpPr>
        <p:spPr>
          <a:xfrm>
            <a:off x="463550" y="1912937"/>
            <a:ext cx="1905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9"/>
          <p:cNvSpPr/>
          <p:nvPr/>
        </p:nvSpPr>
        <p:spPr>
          <a:xfrm>
            <a:off x="9209087" y="1676400"/>
            <a:ext cx="304800" cy="274637"/>
          </a:xfrm>
          <a:prstGeom prst="ellipse">
            <a:avLst/>
          </a:prstGeom>
          <a:gradFill>
            <a:gsLst>
              <a:gs pos="0">
                <a:srgbClr val="FEFFFF"/>
              </a:gs>
              <a:gs pos="100000">
                <a:schemeClr val="folHlink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9"/>
          <p:cNvSpPr txBox="1"/>
          <p:nvPr/>
        </p:nvSpPr>
        <p:spPr>
          <a:xfrm>
            <a:off x="457200" y="1739900"/>
            <a:ext cx="8751887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24;p39"/>
          <p:cNvGrpSpPr/>
          <p:nvPr/>
        </p:nvGrpSpPr>
        <p:grpSpPr>
          <a:xfrm>
            <a:off x="150812" y="0"/>
            <a:ext cx="849312" cy="6858000"/>
            <a:chOff x="95" y="0"/>
            <a:chExt cx="535" cy="4320"/>
          </a:xfrm>
        </p:grpSpPr>
        <p:sp>
          <p:nvSpPr>
            <p:cNvPr id="25" name="Google Shape;25;p39"/>
            <p:cNvSpPr/>
            <p:nvPr/>
          </p:nvSpPr>
          <p:spPr>
            <a:xfrm rot="-5400000">
              <a:off x="81" y="2291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9"/>
            <p:cNvSpPr/>
            <p:nvPr/>
          </p:nvSpPr>
          <p:spPr>
            <a:xfrm rot="-5400000">
              <a:off x="81" y="2886"/>
              <a:ext cx="565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9"/>
            <p:cNvSpPr/>
            <p:nvPr/>
          </p:nvSpPr>
          <p:spPr>
            <a:xfrm rot="-5400000">
              <a:off x="80" y="3479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9"/>
            <p:cNvSpPr/>
            <p:nvPr/>
          </p:nvSpPr>
          <p:spPr>
            <a:xfrm rot="-5400000">
              <a:off x="81" y="508"/>
              <a:ext cx="565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9"/>
            <p:cNvSpPr/>
            <p:nvPr/>
          </p:nvSpPr>
          <p:spPr>
            <a:xfrm rot="-5400000">
              <a:off x="80" y="1101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9"/>
            <p:cNvSpPr/>
            <p:nvPr/>
          </p:nvSpPr>
          <p:spPr>
            <a:xfrm rot="-5400000">
              <a:off x="80" y="1697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9"/>
            <p:cNvSpPr/>
            <p:nvPr/>
          </p:nvSpPr>
          <p:spPr>
            <a:xfrm>
              <a:off x="98" y="0"/>
              <a:ext cx="532" cy="465"/>
            </a:xfrm>
            <a:custGeom>
              <a:rect b="b" l="l" r="r" t="t"/>
              <a:pathLst>
                <a:path extrusionOk="0" h="465" w="532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9"/>
            <p:cNvSpPr/>
            <p:nvPr/>
          </p:nvSpPr>
          <p:spPr>
            <a:xfrm>
              <a:off x="95" y="4060"/>
              <a:ext cx="457" cy="260"/>
            </a:xfrm>
            <a:custGeom>
              <a:rect b="b" l="l" r="r" t="t"/>
              <a:pathLst>
                <a:path extrusionOk="0" h="264" w="457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39"/>
          <p:cNvSpPr txBox="1"/>
          <p:nvPr>
            <p:ph type="title"/>
          </p:nvPr>
        </p:nvSpPr>
        <p:spPr>
          <a:xfrm>
            <a:off x="1143000" y="144462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4" name="Google Shape;34;p39"/>
          <p:cNvSpPr txBox="1"/>
          <p:nvPr>
            <p:ph idx="1" type="body"/>
          </p:nvPr>
        </p:nvSpPr>
        <p:spPr>
          <a:xfrm>
            <a:off x="1066800" y="1981200"/>
            <a:ext cx="784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Char char="•"/>
              <a:defRPr b="0" i="0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–"/>
              <a:defRPr b="0" i="0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Char char="•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–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5" name="Google Shape;35;p39"/>
          <p:cNvSpPr txBox="1"/>
          <p:nvPr>
            <p:ph idx="10" type="dt"/>
          </p:nvPr>
        </p:nvSpPr>
        <p:spPr>
          <a:xfrm>
            <a:off x="11541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39"/>
          <p:cNvSpPr txBox="1"/>
          <p:nvPr>
            <p:ph idx="11" type="ftr"/>
          </p:nvPr>
        </p:nvSpPr>
        <p:spPr>
          <a:xfrm>
            <a:off x="3592512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39"/>
          <p:cNvSpPr txBox="1"/>
          <p:nvPr>
            <p:ph idx="12" type="sldNum"/>
          </p:nvPr>
        </p:nvSpPr>
        <p:spPr>
          <a:xfrm>
            <a:off x="70215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50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" name="Google Shape;103;p50"/>
            <p:cNvSpPr txBox="1"/>
            <p:nvPr/>
          </p:nvSpPr>
          <p:spPr>
            <a:xfrm>
              <a:off x="0" y="0"/>
              <a:ext cx="5760" cy="535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0"/>
            <p:cNvSpPr txBox="1"/>
            <p:nvPr/>
          </p:nvSpPr>
          <p:spPr>
            <a:xfrm>
              <a:off x="0" y="3147"/>
              <a:ext cx="5760" cy="1173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folHlink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50"/>
          <p:cNvGrpSpPr/>
          <p:nvPr/>
        </p:nvGrpSpPr>
        <p:grpSpPr>
          <a:xfrm>
            <a:off x="150019" y="313531"/>
            <a:ext cx="849312" cy="6545263"/>
            <a:chOff x="95" y="197"/>
            <a:chExt cx="535" cy="4123"/>
          </a:xfrm>
        </p:grpSpPr>
        <p:sp>
          <p:nvSpPr>
            <p:cNvPr id="106" name="Google Shape;106;p50"/>
            <p:cNvSpPr/>
            <p:nvPr/>
          </p:nvSpPr>
          <p:spPr>
            <a:xfrm flipH="1" rot="5400000">
              <a:off x="81" y="1995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0"/>
            <p:cNvSpPr/>
            <p:nvPr/>
          </p:nvSpPr>
          <p:spPr>
            <a:xfrm flipH="1" rot="5400000">
              <a:off x="81" y="2589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0"/>
            <p:cNvSpPr/>
            <p:nvPr/>
          </p:nvSpPr>
          <p:spPr>
            <a:xfrm flipH="1" rot="5400000">
              <a:off x="80" y="3181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0"/>
            <p:cNvSpPr/>
            <p:nvPr/>
          </p:nvSpPr>
          <p:spPr>
            <a:xfrm flipH="1" rot="5400000">
              <a:off x="82" y="3775"/>
              <a:ext cx="558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0"/>
            <p:cNvSpPr/>
            <p:nvPr/>
          </p:nvSpPr>
          <p:spPr>
            <a:xfrm flipH="1" rot="5400000">
              <a:off x="81" y="213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0"/>
            <p:cNvSpPr/>
            <p:nvPr/>
          </p:nvSpPr>
          <p:spPr>
            <a:xfrm flipH="1" rot="5400000">
              <a:off x="80" y="803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0"/>
            <p:cNvSpPr/>
            <p:nvPr/>
          </p:nvSpPr>
          <p:spPr>
            <a:xfrm flipH="1" rot="5400000">
              <a:off x="80" y="1399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50"/>
          <p:cNvSpPr txBox="1"/>
          <p:nvPr/>
        </p:nvSpPr>
        <p:spPr>
          <a:xfrm>
            <a:off x="441325" y="0"/>
            <a:ext cx="276225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chemeClr val="folHlink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0"/>
          <p:cNvSpPr/>
          <p:nvPr/>
        </p:nvSpPr>
        <p:spPr>
          <a:xfrm flipH="1">
            <a:off x="547687" y="2717800"/>
            <a:ext cx="8596312" cy="254000"/>
          </a:xfrm>
          <a:prstGeom prst="homePlate">
            <a:avLst>
              <a:gd fmla="val 21224" name="adj"/>
            </a:avLst>
          </a:prstGeom>
          <a:gradFill>
            <a:gsLst>
              <a:gs pos="0">
                <a:schemeClr val="dk1"/>
              </a:gs>
              <a:gs pos="50000">
                <a:schemeClr val="folHlink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0"/>
          <p:cNvSpPr/>
          <p:nvPr/>
        </p:nvSpPr>
        <p:spPr>
          <a:xfrm>
            <a:off x="433387" y="2697162"/>
            <a:ext cx="295275" cy="274637"/>
          </a:xfrm>
          <a:prstGeom prst="ellipse">
            <a:avLst/>
          </a:prstGeom>
          <a:gradFill>
            <a:gsLst>
              <a:gs pos="0">
                <a:srgbClr val="FEFFFF"/>
              </a:gs>
              <a:gs pos="100000">
                <a:schemeClr val="folHlink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0"/>
          <p:cNvSpPr txBox="1"/>
          <p:nvPr/>
        </p:nvSpPr>
        <p:spPr>
          <a:xfrm>
            <a:off x="463550" y="2700337"/>
            <a:ext cx="161925" cy="4157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0"/>
          <p:cNvSpPr/>
          <p:nvPr/>
        </p:nvSpPr>
        <p:spPr>
          <a:xfrm>
            <a:off x="9236075" y="2697162"/>
            <a:ext cx="304800" cy="274637"/>
          </a:xfrm>
          <a:prstGeom prst="ellipse">
            <a:avLst/>
          </a:prstGeom>
          <a:gradFill>
            <a:gsLst>
              <a:gs pos="0">
                <a:srgbClr val="FEFFFF"/>
              </a:gs>
              <a:gs pos="100000">
                <a:schemeClr val="folHlink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0"/>
          <p:cNvSpPr txBox="1"/>
          <p:nvPr/>
        </p:nvSpPr>
        <p:spPr>
          <a:xfrm>
            <a:off x="484187" y="2760662"/>
            <a:ext cx="8751887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50"/>
          <p:cNvGrpSpPr/>
          <p:nvPr/>
        </p:nvGrpSpPr>
        <p:grpSpPr>
          <a:xfrm>
            <a:off x="150812" y="0"/>
            <a:ext cx="849312" cy="6858000"/>
            <a:chOff x="95" y="0"/>
            <a:chExt cx="535" cy="4320"/>
          </a:xfrm>
        </p:grpSpPr>
        <p:sp>
          <p:nvSpPr>
            <p:cNvPr id="120" name="Google Shape;120;p50"/>
            <p:cNvSpPr/>
            <p:nvPr/>
          </p:nvSpPr>
          <p:spPr>
            <a:xfrm rot="-5400000">
              <a:off x="81" y="2291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0"/>
            <p:cNvSpPr/>
            <p:nvPr/>
          </p:nvSpPr>
          <p:spPr>
            <a:xfrm rot="-5400000">
              <a:off x="81" y="2886"/>
              <a:ext cx="565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0"/>
            <p:cNvSpPr/>
            <p:nvPr/>
          </p:nvSpPr>
          <p:spPr>
            <a:xfrm rot="-5400000">
              <a:off x="80" y="3479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0"/>
            <p:cNvSpPr/>
            <p:nvPr/>
          </p:nvSpPr>
          <p:spPr>
            <a:xfrm rot="-5400000">
              <a:off x="81" y="508"/>
              <a:ext cx="565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0"/>
            <p:cNvSpPr/>
            <p:nvPr/>
          </p:nvSpPr>
          <p:spPr>
            <a:xfrm rot="-5400000">
              <a:off x="80" y="1101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0"/>
            <p:cNvSpPr/>
            <p:nvPr/>
          </p:nvSpPr>
          <p:spPr>
            <a:xfrm rot="-5400000">
              <a:off x="80" y="1697"/>
              <a:ext cx="564" cy="533"/>
            </a:xfrm>
            <a:prstGeom prst="parallelogram">
              <a:avLst>
                <a:gd fmla="val 11438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0"/>
            <p:cNvSpPr/>
            <p:nvPr/>
          </p:nvSpPr>
          <p:spPr>
            <a:xfrm>
              <a:off x="98" y="0"/>
              <a:ext cx="532" cy="465"/>
            </a:xfrm>
            <a:custGeom>
              <a:rect b="b" l="l" r="r" t="t"/>
              <a:pathLst>
                <a:path extrusionOk="0" h="465" w="532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0"/>
            <p:cNvSpPr/>
            <p:nvPr/>
          </p:nvSpPr>
          <p:spPr>
            <a:xfrm>
              <a:off x="95" y="4060"/>
              <a:ext cx="457" cy="260"/>
            </a:xfrm>
            <a:custGeom>
              <a:rect b="b" l="l" r="r" t="t"/>
              <a:pathLst>
                <a:path extrusionOk="0" h="264" w="457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50"/>
          <p:cNvSpPr txBox="1"/>
          <p:nvPr>
            <p:ph type="title"/>
          </p:nvPr>
        </p:nvSpPr>
        <p:spPr>
          <a:xfrm>
            <a:off x="1143000" y="144462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29" name="Google Shape;129;p50"/>
          <p:cNvSpPr txBox="1"/>
          <p:nvPr>
            <p:ph idx="1" type="body"/>
          </p:nvPr>
        </p:nvSpPr>
        <p:spPr>
          <a:xfrm>
            <a:off x="1066800" y="1981200"/>
            <a:ext cx="784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Char char="•"/>
              <a:defRPr b="0" i="0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–"/>
              <a:defRPr b="0" i="0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Char char="•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–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»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30" name="Google Shape;130;p50"/>
          <p:cNvSpPr txBox="1"/>
          <p:nvPr>
            <p:ph idx="10" type="dt"/>
          </p:nvPr>
        </p:nvSpPr>
        <p:spPr>
          <a:xfrm>
            <a:off x="1119187" y="63182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50"/>
          <p:cNvSpPr txBox="1"/>
          <p:nvPr>
            <p:ph idx="11" type="ftr"/>
          </p:nvPr>
        </p:nvSpPr>
        <p:spPr>
          <a:xfrm>
            <a:off x="3557587" y="63182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3000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50"/>
          <p:cNvSpPr txBox="1"/>
          <p:nvPr>
            <p:ph idx="12" type="sldNum"/>
          </p:nvPr>
        </p:nvSpPr>
        <p:spPr>
          <a:xfrm>
            <a:off x="6986587" y="63182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transition spd="slow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5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jpg"/><Relationship Id="rId4" Type="http://schemas.openxmlformats.org/officeDocument/2006/relationships/image" Target="../media/image19.jpg"/><Relationship Id="rId5" Type="http://schemas.openxmlformats.org/officeDocument/2006/relationships/image" Target="../media/image1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Relationship Id="rId4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title"/>
          </p:nvPr>
        </p:nvSpPr>
        <p:spPr>
          <a:xfrm>
            <a:off x="1066800" y="228600"/>
            <a:ext cx="7010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Additional Genetic Patterns </a:t>
            </a:r>
            <a:endParaRPr/>
          </a:p>
        </p:txBody>
      </p:sp>
      <p:graphicFrame>
        <p:nvGraphicFramePr>
          <p:cNvPr id="145" name="Google Shape;145;p1"/>
          <p:cNvGraphicFramePr/>
          <p:nvPr/>
        </p:nvGraphicFramePr>
        <p:xfrm>
          <a:off x="914400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{7CD64003-592F-4324-91DA-93604453B5E5}</a:tableStyleId>
              </a:tblPr>
              <a:tblGrid>
                <a:gridCol w="3048000"/>
                <a:gridCol w="4267200"/>
              </a:tblGrid>
              <a:tr h="57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Mendel’s peas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 Patterns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Complete Dominance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Incomplete Dominance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Codominance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Lethal Alleles</a:t>
                      </a:r>
                      <a:b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Hierarchy of Dominance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Two alleles </a:t>
                      </a:r>
                      <a:b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 gene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Multiple Alleles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28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One gene affects one trait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…Many traits (Pleiotropy)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Two (or more) genes affect one trait (Gene Interactions and Polygenic Traits)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>
            <p:ph type="title"/>
          </p:nvPr>
        </p:nvSpPr>
        <p:spPr>
          <a:xfrm>
            <a:off x="228600" y="0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Multiple Alleles and Codominance</a:t>
            </a: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1" name="Google Shape;221;p10"/>
          <p:cNvSpPr txBox="1"/>
          <p:nvPr/>
        </p:nvSpPr>
        <p:spPr>
          <a:xfrm>
            <a:off x="533400" y="762000"/>
            <a:ext cx="8153400" cy="944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Type A, Rh positive   x  Type B, Rh negative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(father is Type O, Rh negative)   (mother is Type O)</a:t>
            </a:r>
            <a:endParaRPr/>
          </a:p>
        </p:txBody>
      </p:sp>
      <p:sp>
        <p:nvSpPr>
          <p:cNvPr id="222" name="Google Shape;222;p10"/>
          <p:cNvSpPr txBox="1"/>
          <p:nvPr/>
        </p:nvSpPr>
        <p:spPr>
          <a:xfrm>
            <a:off x="1219200" y="4813300"/>
            <a:ext cx="7010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Phenotypic Ratio of Offspring</a:t>
            </a:r>
            <a:endParaRPr/>
          </a:p>
        </p:txBody>
      </p:sp>
      <p:grpSp>
        <p:nvGrpSpPr>
          <p:cNvPr id="223" name="Google Shape;223;p10"/>
          <p:cNvGrpSpPr/>
          <p:nvPr/>
        </p:nvGrpSpPr>
        <p:grpSpPr>
          <a:xfrm>
            <a:off x="1301750" y="2895600"/>
            <a:ext cx="6705600" cy="1676400"/>
            <a:chOff x="820" y="1671"/>
            <a:chExt cx="4224" cy="1056"/>
          </a:xfrm>
        </p:grpSpPr>
        <p:cxnSp>
          <p:nvCxnSpPr>
            <p:cNvPr id="224" name="Google Shape;224;p10"/>
            <p:cNvCxnSpPr/>
            <p:nvPr/>
          </p:nvCxnSpPr>
          <p:spPr>
            <a:xfrm>
              <a:off x="2932" y="1671"/>
              <a:ext cx="0" cy="10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225" name="Google Shape;225;p10"/>
            <p:cNvGrpSpPr/>
            <p:nvPr/>
          </p:nvGrpSpPr>
          <p:grpSpPr>
            <a:xfrm>
              <a:off x="820" y="1671"/>
              <a:ext cx="4224" cy="1056"/>
              <a:chOff x="820" y="1671"/>
              <a:chExt cx="4224" cy="1056"/>
            </a:xfrm>
          </p:grpSpPr>
          <p:sp>
            <p:nvSpPr>
              <p:cNvPr id="226" name="Google Shape;226;p10"/>
              <p:cNvSpPr txBox="1"/>
              <p:nvPr/>
            </p:nvSpPr>
            <p:spPr>
              <a:xfrm>
                <a:off x="820" y="1671"/>
                <a:ext cx="4224" cy="1056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30000" i="0" sz="2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7" name="Google Shape;227;p10"/>
              <p:cNvCxnSpPr/>
              <p:nvPr/>
            </p:nvCxnSpPr>
            <p:spPr>
              <a:xfrm>
                <a:off x="820" y="2151"/>
                <a:ext cx="4224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28" name="Google Shape;228;p10"/>
              <p:cNvCxnSpPr/>
              <p:nvPr/>
            </p:nvCxnSpPr>
            <p:spPr>
              <a:xfrm>
                <a:off x="4036" y="1671"/>
                <a:ext cx="0" cy="105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29" name="Google Shape;229;p10"/>
              <p:cNvCxnSpPr/>
              <p:nvPr/>
            </p:nvCxnSpPr>
            <p:spPr>
              <a:xfrm>
                <a:off x="1828" y="1671"/>
                <a:ext cx="0" cy="105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Lethal Alleles</a:t>
            </a:r>
            <a:endParaRPr/>
          </a:p>
        </p:txBody>
      </p:sp>
      <p:sp>
        <p:nvSpPr>
          <p:cNvPr id="235" name="Google Shape;235;p11"/>
          <p:cNvSpPr txBox="1"/>
          <p:nvPr>
            <p:ph idx="1" type="body"/>
          </p:nvPr>
        </p:nvSpPr>
        <p:spPr>
          <a:xfrm>
            <a:off x="381000" y="13716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Example: Manx cat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= tailless, lethal in homozygote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 = tail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1"/>
          <p:cNvSpPr txBox="1"/>
          <p:nvPr/>
        </p:nvSpPr>
        <p:spPr>
          <a:xfrm>
            <a:off x="854075" y="3429000"/>
            <a:ext cx="43211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Tailless male x Tailless female</a:t>
            </a:r>
            <a:endParaRPr/>
          </a:p>
        </p:txBody>
      </p:sp>
      <p:grpSp>
        <p:nvGrpSpPr>
          <p:cNvPr id="237" name="Google Shape;237;p11"/>
          <p:cNvGrpSpPr/>
          <p:nvPr/>
        </p:nvGrpSpPr>
        <p:grpSpPr>
          <a:xfrm>
            <a:off x="5426075" y="4248150"/>
            <a:ext cx="3048000" cy="1828800"/>
            <a:chOff x="912" y="2784"/>
            <a:chExt cx="1536" cy="1056"/>
          </a:xfrm>
        </p:grpSpPr>
        <p:sp>
          <p:nvSpPr>
            <p:cNvPr id="238" name="Google Shape;238;p11"/>
            <p:cNvSpPr txBox="1"/>
            <p:nvPr/>
          </p:nvSpPr>
          <p:spPr>
            <a:xfrm>
              <a:off x="912" y="2784"/>
              <a:ext cx="1536" cy="1056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9" name="Google Shape;239;p11"/>
            <p:cNvCxnSpPr/>
            <p:nvPr/>
          </p:nvCxnSpPr>
          <p:spPr>
            <a:xfrm>
              <a:off x="1680" y="2784"/>
              <a:ext cx="0" cy="10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0" name="Google Shape;240;p11"/>
            <p:cNvCxnSpPr/>
            <p:nvPr/>
          </p:nvCxnSpPr>
          <p:spPr>
            <a:xfrm>
              <a:off x="912" y="3312"/>
              <a:ext cx="1536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pic>
        <p:nvPicPr>
          <p:cNvPr descr="E:\ART\CH04\F04-09.GIF" id="241" name="Google Shape;241;p11"/>
          <p:cNvPicPr preferRelativeResize="0"/>
          <p:nvPr/>
        </p:nvPicPr>
        <p:blipFill rotWithShape="1">
          <a:blip r:embed="rId3">
            <a:alphaModFix/>
          </a:blip>
          <a:srcRect b="1868" l="1500" r="1501" t="1869"/>
          <a:stretch/>
        </p:blipFill>
        <p:spPr>
          <a:xfrm>
            <a:off x="5943600" y="1122362"/>
            <a:ext cx="2895600" cy="230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/>
          <p:nvPr>
            <p:ph type="title"/>
          </p:nvPr>
        </p:nvSpPr>
        <p:spPr>
          <a:xfrm>
            <a:off x="1143000" y="4572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Hierarchy of Dominance</a:t>
            </a:r>
            <a:endParaRPr/>
          </a:p>
        </p:txBody>
      </p:sp>
      <p:sp>
        <p:nvSpPr>
          <p:cNvPr id="247" name="Google Shape;247;p12"/>
          <p:cNvSpPr txBox="1"/>
          <p:nvPr>
            <p:ph idx="1" type="body"/>
          </p:nvPr>
        </p:nvSpPr>
        <p:spPr>
          <a:xfrm>
            <a:off x="1143000" y="2209800"/>
            <a:ext cx="7848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Example: hair curling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= wooly   S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= curly   S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wa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= wavy   s = straight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&gt; S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wa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CUME~1\COLAVI~1\LOCALS~1\Temp\\msotw9_temp0.jpg" id="248" name="Google Shape;248;p12"/>
          <p:cNvPicPr preferRelativeResize="0"/>
          <p:nvPr/>
        </p:nvPicPr>
        <p:blipFill rotWithShape="1">
          <a:blip r:embed="rId3">
            <a:alphaModFix/>
          </a:blip>
          <a:srcRect b="2725" l="6506" r="6507" t="2726"/>
          <a:stretch/>
        </p:blipFill>
        <p:spPr>
          <a:xfrm>
            <a:off x="1981200" y="4267200"/>
            <a:ext cx="182562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~1\COLAVI~1\LOCALS~1\Temp\\msotw9_temp0.jpg" id="249" name="Google Shape;249;p12"/>
          <p:cNvPicPr preferRelativeResize="0"/>
          <p:nvPr/>
        </p:nvPicPr>
        <p:blipFill rotWithShape="1">
          <a:blip r:embed="rId4">
            <a:alphaModFix/>
          </a:blip>
          <a:srcRect b="4378" l="3192" r="6382" t="4379"/>
          <a:stretch/>
        </p:blipFill>
        <p:spPr>
          <a:xfrm>
            <a:off x="4724400" y="3797300"/>
            <a:ext cx="3962400" cy="29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 txBox="1"/>
          <p:nvPr>
            <p:ph type="title"/>
          </p:nvPr>
        </p:nvSpPr>
        <p:spPr>
          <a:xfrm>
            <a:off x="1143000" y="81438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Hierarchy of Dominance</a:t>
            </a:r>
            <a:endParaRPr/>
          </a:p>
        </p:txBody>
      </p:sp>
      <p:sp>
        <p:nvSpPr>
          <p:cNvPr id="255" name="Google Shape;255;p13"/>
          <p:cNvSpPr txBox="1"/>
          <p:nvPr/>
        </p:nvSpPr>
        <p:spPr>
          <a:xfrm>
            <a:off x="1828800" y="2514600"/>
            <a:ext cx="6324600" cy="2227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Dad Colavito  has wavy hair.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Mom Colavito has curly hair.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Their daughter Jean has straight hair.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are the expected genotypic and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phenotypic ratios for their offspring?</a:t>
            </a:r>
            <a:endParaRPr/>
          </a:p>
        </p:txBody>
      </p:sp>
      <p:sp>
        <p:nvSpPr>
          <p:cNvPr id="256" name="Google Shape;256;p13"/>
          <p:cNvSpPr txBox="1"/>
          <p:nvPr>
            <p:ph idx="1" type="body"/>
          </p:nvPr>
        </p:nvSpPr>
        <p:spPr>
          <a:xfrm>
            <a:off x="3276600" y="5334000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baseline="3000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b="0" baseline="3000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baseline="3000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&gt; S</a:t>
            </a:r>
            <a:r>
              <a:rPr b="0" baseline="3000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wa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b="0" baseline="3000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32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t/>
            </a:r>
            <a:endParaRPr b="0" i="0" sz="32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 txBox="1"/>
          <p:nvPr>
            <p:ph type="title"/>
          </p:nvPr>
        </p:nvSpPr>
        <p:spPr>
          <a:xfrm>
            <a:off x="1143000" y="814387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Hierarchy of Dominance</a:t>
            </a:r>
            <a:endParaRPr/>
          </a:p>
        </p:txBody>
      </p:sp>
      <p:sp>
        <p:nvSpPr>
          <p:cNvPr id="262" name="Google Shape;262;p14"/>
          <p:cNvSpPr txBox="1"/>
          <p:nvPr>
            <p:ph idx="1" type="body"/>
          </p:nvPr>
        </p:nvSpPr>
        <p:spPr>
          <a:xfrm>
            <a:off x="1295400" y="5638800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&gt; S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&gt; S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wa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1447800" y="1995487"/>
            <a:ext cx="3071812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Dad C x Mom 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Wavy     Curly</a:t>
            </a:r>
            <a:endParaRPr/>
          </a:p>
        </p:txBody>
      </p:sp>
      <p:grpSp>
        <p:nvGrpSpPr>
          <p:cNvPr id="264" name="Google Shape;264;p14"/>
          <p:cNvGrpSpPr/>
          <p:nvPr/>
        </p:nvGrpSpPr>
        <p:grpSpPr>
          <a:xfrm>
            <a:off x="5334000" y="3429000"/>
            <a:ext cx="3505200" cy="2057400"/>
            <a:chOff x="912" y="2784"/>
            <a:chExt cx="1536" cy="1056"/>
          </a:xfrm>
        </p:grpSpPr>
        <p:sp>
          <p:nvSpPr>
            <p:cNvPr id="265" name="Google Shape;265;p14"/>
            <p:cNvSpPr txBox="1"/>
            <p:nvPr/>
          </p:nvSpPr>
          <p:spPr>
            <a:xfrm>
              <a:off x="912" y="2784"/>
              <a:ext cx="1536" cy="1056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6" name="Google Shape;266;p14"/>
            <p:cNvCxnSpPr/>
            <p:nvPr/>
          </p:nvCxnSpPr>
          <p:spPr>
            <a:xfrm>
              <a:off x="1680" y="2784"/>
              <a:ext cx="0" cy="10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7" name="Google Shape;267;p14"/>
            <p:cNvCxnSpPr/>
            <p:nvPr/>
          </p:nvCxnSpPr>
          <p:spPr>
            <a:xfrm>
              <a:off x="912" y="3312"/>
              <a:ext cx="1536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268" name="Google Shape;268;p14"/>
          <p:cNvSpPr txBox="1"/>
          <p:nvPr/>
        </p:nvSpPr>
        <p:spPr>
          <a:xfrm>
            <a:off x="1219200" y="6186487"/>
            <a:ext cx="7696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Bonus: What is Dr. C’s genotype?</a:t>
            </a:r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/>
          <p:nvPr>
            <p:ph type="title"/>
          </p:nvPr>
        </p:nvSpPr>
        <p:spPr>
          <a:xfrm>
            <a:off x="381000" y="609600"/>
            <a:ext cx="5410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Pleiotropic Effects</a:t>
            </a:r>
            <a:endParaRPr/>
          </a:p>
        </p:txBody>
      </p:sp>
      <p:sp>
        <p:nvSpPr>
          <p:cNvPr id="274" name="Google Shape;274;p15"/>
          <p:cNvSpPr txBox="1"/>
          <p:nvPr>
            <p:ph idx="1" type="body"/>
          </p:nvPr>
        </p:nvSpPr>
        <p:spPr>
          <a:xfrm>
            <a:off x="228600" y="1752600"/>
            <a:ext cx="60198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One gene affects many </a:t>
            </a:r>
            <a:b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phenotypic characteristics</a:t>
            </a:r>
            <a:endParaRPr/>
          </a:p>
        </p:txBody>
      </p:sp>
      <p:graphicFrame>
        <p:nvGraphicFramePr>
          <p:cNvPr id="275" name="Google Shape;275;p15"/>
          <p:cNvGraphicFramePr/>
          <p:nvPr/>
        </p:nvGraphicFramePr>
        <p:xfrm>
          <a:off x="1295400" y="3848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{7CD64003-592F-4324-91DA-93604453B5E5}</a:tableStyleId>
              </a:tblPr>
              <a:tblGrid>
                <a:gridCol w="2133600"/>
                <a:gridCol w="2286000"/>
                <a:gridCol w="2362200"/>
              </a:tblGrid>
              <a:tr h="53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Allele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S’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 Product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Hemoglobin 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Hemoglobin 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Cell Shape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Round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Sickled under low O</a:t>
                      </a:r>
                      <a:r>
                        <a:rPr b="0" baseline="-2500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tension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3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Response to Malaria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Susceptible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Resistant in SS’ genotype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E:\ART\CH04\F04-04.JPG" id="276" name="Google Shape;276;p15"/>
          <p:cNvPicPr preferRelativeResize="0"/>
          <p:nvPr/>
        </p:nvPicPr>
        <p:blipFill rotWithShape="1">
          <a:blip r:embed="rId3">
            <a:alphaModFix/>
          </a:blip>
          <a:srcRect b="8409" l="10261" r="10260" t="1681"/>
          <a:stretch/>
        </p:blipFill>
        <p:spPr>
          <a:xfrm>
            <a:off x="5915025" y="304800"/>
            <a:ext cx="2771775" cy="318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>
            <p:ph type="title"/>
          </p:nvPr>
        </p:nvSpPr>
        <p:spPr>
          <a:xfrm>
            <a:off x="685800" y="196850"/>
            <a:ext cx="7772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Example of Polygenic Inheritance</a:t>
            </a:r>
            <a:endParaRPr/>
          </a:p>
        </p:txBody>
      </p:sp>
      <p:sp>
        <p:nvSpPr>
          <p:cNvPr id="282" name="Google Shape;282;p16"/>
          <p:cNvSpPr txBox="1"/>
          <p:nvPr>
            <p:ph idx="1" type="body"/>
          </p:nvPr>
        </p:nvSpPr>
        <p:spPr>
          <a:xfrm>
            <a:off x="1371600" y="914400"/>
            <a:ext cx="6553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Two genes affecting skin coloration </a:t>
            </a:r>
            <a:endParaRPr/>
          </a:p>
        </p:txBody>
      </p:sp>
      <p:graphicFrame>
        <p:nvGraphicFramePr>
          <p:cNvPr id="283" name="Google Shape;283;p16"/>
          <p:cNvGraphicFramePr/>
          <p:nvPr/>
        </p:nvGraphicFramePr>
        <p:xfrm>
          <a:off x="38100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{7CD64003-592F-4324-91DA-93604453B5E5}</a:tableStyleId>
              </a:tblPr>
              <a:tblGrid>
                <a:gridCol w="1676400"/>
                <a:gridCol w="2133600"/>
                <a:gridCol w="2590800"/>
                <a:gridCol w="2057400"/>
              </a:tblGrid>
              <a:tr h="126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Dominant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Alleles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Skin Color*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(Phenotype)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Genotypes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 Pigmentation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White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aabb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0-11%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Light Black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Aabb or aaBb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12-25%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 Black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AAbb or AaBb or aaBB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26-40%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Dark Black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AABb or AaBB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41-55%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Darkest Black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AABB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56-78%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4" name="Google Shape;284;p16"/>
          <p:cNvSpPr txBox="1"/>
          <p:nvPr/>
        </p:nvSpPr>
        <p:spPr>
          <a:xfrm>
            <a:off x="1600200" y="6248400"/>
            <a:ext cx="58626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*Based on a study conducted in Jamaica. </a:t>
            </a:r>
            <a:endParaRPr/>
          </a:p>
        </p:txBody>
      </p:sp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"/>
          <p:cNvSpPr txBox="1"/>
          <p:nvPr>
            <p:ph type="title"/>
          </p:nvPr>
        </p:nvSpPr>
        <p:spPr>
          <a:xfrm>
            <a:off x="1143000" y="5334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Polygenic Inheritance</a:t>
            </a:r>
            <a:endParaRPr/>
          </a:p>
        </p:txBody>
      </p:sp>
      <p:sp>
        <p:nvSpPr>
          <p:cNvPr id="290" name="Google Shape;290;p17"/>
          <p:cNvSpPr txBox="1"/>
          <p:nvPr/>
        </p:nvSpPr>
        <p:spPr>
          <a:xfrm>
            <a:off x="1295400" y="2122487"/>
            <a:ext cx="37465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Medium Black Woman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(mother is white)</a:t>
            </a:r>
            <a:endParaRPr/>
          </a:p>
        </p:txBody>
      </p:sp>
      <p:sp>
        <p:nvSpPr>
          <p:cNvPr id="291" name="Google Shape;291;p17"/>
          <p:cNvSpPr txBox="1"/>
          <p:nvPr/>
        </p:nvSpPr>
        <p:spPr>
          <a:xfrm>
            <a:off x="4724400" y="2147887"/>
            <a:ext cx="409733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X   Darkest Black Man</a:t>
            </a:r>
            <a:endParaRPr/>
          </a:p>
        </p:txBody>
      </p:sp>
      <p:grpSp>
        <p:nvGrpSpPr>
          <p:cNvPr id="292" name="Google Shape;292;p17"/>
          <p:cNvGrpSpPr/>
          <p:nvPr/>
        </p:nvGrpSpPr>
        <p:grpSpPr>
          <a:xfrm>
            <a:off x="1981200" y="4086225"/>
            <a:ext cx="6705600" cy="762000"/>
            <a:chOff x="1248" y="2640"/>
            <a:chExt cx="4224" cy="480"/>
          </a:xfrm>
        </p:grpSpPr>
        <p:sp>
          <p:nvSpPr>
            <p:cNvPr id="293" name="Google Shape;293;p17"/>
            <p:cNvSpPr txBox="1"/>
            <p:nvPr/>
          </p:nvSpPr>
          <p:spPr>
            <a:xfrm>
              <a:off x="1248" y="2640"/>
              <a:ext cx="4224" cy="48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4" name="Google Shape;294;p17"/>
            <p:cNvCxnSpPr/>
            <p:nvPr/>
          </p:nvCxnSpPr>
          <p:spPr>
            <a:xfrm>
              <a:off x="1248" y="3120"/>
              <a:ext cx="4224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5" name="Google Shape;295;p17"/>
            <p:cNvCxnSpPr/>
            <p:nvPr/>
          </p:nvCxnSpPr>
          <p:spPr>
            <a:xfrm>
              <a:off x="3360" y="2640"/>
              <a:ext cx="0" cy="48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6" name="Google Shape;296;p17"/>
            <p:cNvCxnSpPr/>
            <p:nvPr/>
          </p:nvCxnSpPr>
          <p:spPr>
            <a:xfrm>
              <a:off x="4464" y="2640"/>
              <a:ext cx="0" cy="48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7" name="Google Shape;297;p17"/>
            <p:cNvCxnSpPr/>
            <p:nvPr/>
          </p:nvCxnSpPr>
          <p:spPr>
            <a:xfrm>
              <a:off x="2256" y="2640"/>
              <a:ext cx="0" cy="48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 txBox="1"/>
          <p:nvPr>
            <p:ph type="title"/>
          </p:nvPr>
        </p:nvSpPr>
        <p:spPr>
          <a:xfrm>
            <a:off x="1600200" y="228600"/>
            <a:ext cx="69342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Interacting Genes Affecting a Single Characteristic</a:t>
            </a:r>
            <a:endParaRPr/>
          </a:p>
        </p:txBody>
      </p:sp>
      <p:sp>
        <p:nvSpPr>
          <p:cNvPr id="303" name="Google Shape;303;p18"/>
          <p:cNvSpPr txBox="1"/>
          <p:nvPr/>
        </p:nvSpPr>
        <p:spPr>
          <a:xfrm>
            <a:off x="1268412" y="2286000"/>
            <a:ext cx="7189787" cy="3935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eg. Skin coloration in snakes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One gene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O = orange pigment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o   = no orange pigment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	Second gene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	B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= black pigment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	b   = no black pigment</a:t>
            </a:r>
            <a:endParaRPr/>
          </a:p>
        </p:txBody>
      </p:sp>
      <p:pic>
        <p:nvPicPr>
          <p:cNvPr descr="E:\ART\CH04\F04-11B.GIF" id="304" name="Google Shape;304;p18"/>
          <p:cNvPicPr preferRelativeResize="0"/>
          <p:nvPr/>
        </p:nvPicPr>
        <p:blipFill rotWithShape="1">
          <a:blip r:embed="rId3">
            <a:alphaModFix/>
          </a:blip>
          <a:srcRect b="1868" l="2272" r="2271" t="1869"/>
          <a:stretch/>
        </p:blipFill>
        <p:spPr>
          <a:xfrm>
            <a:off x="7010400" y="4808537"/>
            <a:ext cx="1546225" cy="1897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ART\CH04\F04-11C.GIF" id="305" name="Google Shape;305;p18"/>
          <p:cNvPicPr preferRelativeResize="0"/>
          <p:nvPr/>
        </p:nvPicPr>
        <p:blipFill rotWithShape="1">
          <a:blip r:embed="rId4">
            <a:alphaModFix/>
          </a:blip>
          <a:srcRect b="1868" l="2272" r="2271" t="1869"/>
          <a:stretch/>
        </p:blipFill>
        <p:spPr>
          <a:xfrm>
            <a:off x="7010400" y="2751137"/>
            <a:ext cx="1484312" cy="182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/>
          <p:nvPr>
            <p:ph type="title"/>
          </p:nvPr>
        </p:nvSpPr>
        <p:spPr>
          <a:xfrm>
            <a:off x="1143000" y="409575"/>
            <a:ext cx="69342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Interacting Genes Affecting a Single Characteristic</a:t>
            </a:r>
            <a:endParaRPr/>
          </a:p>
        </p:txBody>
      </p:sp>
      <p:sp>
        <p:nvSpPr>
          <p:cNvPr id="311" name="Google Shape;311;p19"/>
          <p:cNvSpPr txBox="1"/>
          <p:nvPr/>
        </p:nvSpPr>
        <p:spPr>
          <a:xfrm>
            <a:off x="1268412" y="1949450"/>
            <a:ext cx="7189787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eg. Skin coloration in snakes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		 Oo Bb x Oo Bb</a:t>
            </a:r>
            <a:endParaRPr/>
          </a:p>
        </p:txBody>
      </p:sp>
      <p:graphicFrame>
        <p:nvGraphicFramePr>
          <p:cNvPr id="312" name="Google Shape;312;p19"/>
          <p:cNvGraphicFramePr/>
          <p:nvPr/>
        </p:nvGraphicFramePr>
        <p:xfrm>
          <a:off x="1295400" y="358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{7CD64003-592F-4324-91DA-93604453B5E5}</a:tableStyleId>
              </a:tblPr>
              <a:tblGrid>
                <a:gridCol w="1676400"/>
                <a:gridCol w="1790700"/>
                <a:gridCol w="1733550"/>
                <a:gridCol w="1733550"/>
              </a:tblGrid>
              <a:tr h="68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OO BB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OOBb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Oo BB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Oo Bb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5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OO Bb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OO bb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Oo Bb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Oo bb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Oo BB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Oo Bb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 o BB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 Black"/>
                        <a:buNone/>
                      </a:pPr>
                      <a:r>
                        <a:rPr b="0" i="0" lang="en-US" sz="2800" u="none">
                          <a:solidFill>
                            <a:schemeClr val="l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</a:t>
                      </a: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 o Bb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5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Oo Bb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 Black"/>
                        <a:buNone/>
                      </a:pPr>
                      <a:r>
                        <a:rPr b="0" i="0" lang="en-US" sz="2800" u="none">
                          <a:solidFill>
                            <a:schemeClr val="l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</a:t>
                      </a: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Oo b 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 o Bb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 o b 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3" name="Google Shape;313;p19"/>
          <p:cNvSpPr txBox="1"/>
          <p:nvPr/>
        </p:nvSpPr>
        <p:spPr>
          <a:xfrm>
            <a:off x="1727200" y="3017837"/>
            <a:ext cx="6969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OB</a:t>
            </a:r>
            <a:endParaRPr/>
          </a:p>
        </p:txBody>
      </p:sp>
      <p:sp>
        <p:nvSpPr>
          <p:cNvPr id="314" name="Google Shape;314;p19"/>
          <p:cNvSpPr txBox="1"/>
          <p:nvPr/>
        </p:nvSpPr>
        <p:spPr>
          <a:xfrm>
            <a:off x="3429000" y="3017837"/>
            <a:ext cx="6588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Ob</a:t>
            </a:r>
            <a:endParaRPr/>
          </a:p>
        </p:txBody>
      </p:sp>
      <p:sp>
        <p:nvSpPr>
          <p:cNvPr id="315" name="Google Shape;315;p19"/>
          <p:cNvSpPr txBox="1"/>
          <p:nvPr/>
        </p:nvSpPr>
        <p:spPr>
          <a:xfrm>
            <a:off x="5275262" y="3048000"/>
            <a:ext cx="7175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 B</a:t>
            </a:r>
            <a:endParaRPr/>
          </a:p>
        </p:txBody>
      </p:sp>
      <p:sp>
        <p:nvSpPr>
          <p:cNvPr id="316" name="Google Shape;316;p19"/>
          <p:cNvSpPr txBox="1"/>
          <p:nvPr/>
        </p:nvSpPr>
        <p:spPr>
          <a:xfrm>
            <a:off x="7016750" y="3017837"/>
            <a:ext cx="6794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 b</a:t>
            </a:r>
            <a:endParaRPr/>
          </a:p>
        </p:txBody>
      </p:sp>
      <p:sp>
        <p:nvSpPr>
          <p:cNvPr id="317" name="Google Shape;317;p19"/>
          <p:cNvSpPr txBox="1"/>
          <p:nvPr/>
        </p:nvSpPr>
        <p:spPr>
          <a:xfrm>
            <a:off x="381000" y="3748087"/>
            <a:ext cx="6969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OB</a:t>
            </a:r>
            <a:endParaRPr/>
          </a:p>
        </p:txBody>
      </p:sp>
      <p:sp>
        <p:nvSpPr>
          <p:cNvPr id="318" name="Google Shape;318;p19"/>
          <p:cNvSpPr txBox="1"/>
          <p:nvPr/>
        </p:nvSpPr>
        <p:spPr>
          <a:xfrm>
            <a:off x="381000" y="4419600"/>
            <a:ext cx="6588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Ob</a:t>
            </a:r>
            <a:endParaRPr/>
          </a:p>
        </p:txBody>
      </p:sp>
      <p:sp>
        <p:nvSpPr>
          <p:cNvPr id="319" name="Google Shape;319;p19"/>
          <p:cNvSpPr txBox="1"/>
          <p:nvPr/>
        </p:nvSpPr>
        <p:spPr>
          <a:xfrm>
            <a:off x="381000" y="5119687"/>
            <a:ext cx="7175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 B</a:t>
            </a:r>
            <a:endParaRPr/>
          </a:p>
        </p:txBody>
      </p:sp>
      <p:sp>
        <p:nvSpPr>
          <p:cNvPr id="320" name="Google Shape;320;p19"/>
          <p:cNvSpPr txBox="1"/>
          <p:nvPr/>
        </p:nvSpPr>
        <p:spPr>
          <a:xfrm>
            <a:off x="381000" y="5881687"/>
            <a:ext cx="6794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 b</a:t>
            </a:r>
            <a:endParaRPr/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/>
          <p:nvPr>
            <p:ph type="title"/>
          </p:nvPr>
        </p:nvSpPr>
        <p:spPr>
          <a:xfrm>
            <a:off x="1066800" y="152400"/>
            <a:ext cx="7010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Additional Genetic Patterns </a:t>
            </a:r>
            <a:endParaRPr/>
          </a:p>
        </p:txBody>
      </p:sp>
      <p:graphicFrame>
        <p:nvGraphicFramePr>
          <p:cNvPr id="152" name="Google Shape;152;p2"/>
          <p:cNvGraphicFramePr/>
          <p:nvPr/>
        </p:nvGraphicFramePr>
        <p:xfrm>
          <a:off x="533400" y="106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{7CD64003-592F-4324-91DA-93604453B5E5}</a:tableStyleId>
              </a:tblPr>
              <a:tblGrid>
                <a:gridCol w="3733800"/>
                <a:gridCol w="4343400"/>
              </a:tblGrid>
              <a:tr h="57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Mendel’s peas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 Patterns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Could not observe gender-specific traits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Sex-influenced traits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Sex-limited traits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5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Equal contributions from both parents 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Cytoplasmic Inheritance</a:t>
                      </a:r>
                      <a:b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Genetic Maternal Effect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Genomic Imprinting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Trait expressed at same level and stage of life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Anticipation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environmental influence 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Environmental Effects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"/>
          <p:cNvSpPr txBox="1"/>
          <p:nvPr>
            <p:ph type="title"/>
          </p:nvPr>
        </p:nvSpPr>
        <p:spPr>
          <a:xfrm>
            <a:off x="1600200" y="409575"/>
            <a:ext cx="69342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Interacting Genes Affecting a Single Characteristic</a:t>
            </a:r>
            <a:endParaRPr/>
          </a:p>
        </p:txBody>
      </p:sp>
      <p:sp>
        <p:nvSpPr>
          <p:cNvPr id="326" name="Google Shape;326;p20"/>
          <p:cNvSpPr txBox="1"/>
          <p:nvPr/>
        </p:nvSpPr>
        <p:spPr>
          <a:xfrm>
            <a:off x="1268412" y="2286000"/>
            <a:ext cx="7189787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eg. Skin coloration in snakes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        OoBb x OoBb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	9/16  O_B_	     		</a:t>
            </a:r>
            <a:b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3/16  O_bb 			</a:t>
            </a:r>
            <a:b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3/16  ooB_				</a:t>
            </a:r>
            <a:b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1/16  oobb		</a:t>
            </a:r>
            <a:endParaRPr/>
          </a:p>
        </p:txBody>
      </p:sp>
      <p:pic>
        <p:nvPicPr>
          <p:cNvPr descr="E:\ART\CH04\F04-11A.GIF" id="327" name="Google Shape;327;p20"/>
          <p:cNvPicPr preferRelativeResize="0"/>
          <p:nvPr/>
        </p:nvPicPr>
        <p:blipFill rotWithShape="1">
          <a:blip r:embed="rId3">
            <a:alphaModFix/>
          </a:blip>
          <a:srcRect b="1868" l="2272" r="2271" t="1869"/>
          <a:stretch/>
        </p:blipFill>
        <p:spPr>
          <a:xfrm>
            <a:off x="7162800" y="2895600"/>
            <a:ext cx="1422400" cy="174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ART\CH04\F04-11D.GIF" id="328" name="Google Shape;328;p20"/>
          <p:cNvPicPr preferRelativeResize="0"/>
          <p:nvPr/>
        </p:nvPicPr>
        <p:blipFill rotWithShape="1">
          <a:blip r:embed="rId4">
            <a:alphaModFix/>
          </a:blip>
          <a:srcRect b="1868" l="2272" r="2271" t="1869"/>
          <a:stretch/>
        </p:blipFill>
        <p:spPr>
          <a:xfrm>
            <a:off x="7162800" y="4884737"/>
            <a:ext cx="1360487" cy="1668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/>
          <p:nvPr>
            <p:ph type="title"/>
          </p:nvPr>
        </p:nvSpPr>
        <p:spPr>
          <a:xfrm>
            <a:off x="1143000" y="4572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Epistasis</a:t>
            </a:r>
            <a:endParaRPr/>
          </a:p>
        </p:txBody>
      </p:sp>
      <p:sp>
        <p:nvSpPr>
          <p:cNvPr id="334" name="Google Shape;334;p21"/>
          <p:cNvSpPr txBox="1"/>
          <p:nvPr>
            <p:ph idx="1" type="body"/>
          </p:nvPr>
        </p:nvSpPr>
        <p:spPr>
          <a:xfrm>
            <a:off x="1066800" y="2209800"/>
            <a:ext cx="784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 allele of one gene masks the expression of alleles of another gene and expresses its own phenotype instead.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Gene that masks = epistatic gene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Gene that is masked = hypostatic gene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Genes that code for enzymes that are upstream in a biochemical pathway usually exert epistasis (“standing on”).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/>
          <p:nvPr>
            <p:ph type="title"/>
          </p:nvPr>
        </p:nvSpPr>
        <p:spPr>
          <a:xfrm>
            <a:off x="304800" y="228600"/>
            <a:ext cx="8458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Recessive Epistasis</a:t>
            </a:r>
            <a:endParaRPr/>
          </a:p>
        </p:txBody>
      </p:sp>
      <p:sp>
        <p:nvSpPr>
          <p:cNvPr id="340" name="Google Shape;340;p22"/>
          <p:cNvSpPr txBox="1"/>
          <p:nvPr/>
        </p:nvSpPr>
        <p:spPr>
          <a:xfrm>
            <a:off x="1192212" y="1143000"/>
            <a:ext cx="7189787" cy="2103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Epistatic gene exerts its affect with homozygous recessive genotype.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b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eg. Petal color in blue-eyed Mary plants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	mm= magenta, ww =white, W__M__= blue</a:t>
            </a:r>
            <a:endParaRPr/>
          </a:p>
        </p:txBody>
      </p:sp>
      <p:grpSp>
        <p:nvGrpSpPr>
          <p:cNvPr id="341" name="Google Shape;341;p22"/>
          <p:cNvGrpSpPr/>
          <p:nvPr/>
        </p:nvGrpSpPr>
        <p:grpSpPr>
          <a:xfrm>
            <a:off x="2438400" y="3581400"/>
            <a:ext cx="3733800" cy="1457325"/>
            <a:chOff x="1536" y="2355"/>
            <a:chExt cx="2352" cy="918"/>
          </a:xfrm>
        </p:grpSpPr>
        <p:sp>
          <p:nvSpPr>
            <p:cNvPr id="342" name="Google Shape;342;p22"/>
            <p:cNvSpPr txBox="1"/>
            <p:nvPr/>
          </p:nvSpPr>
          <p:spPr>
            <a:xfrm>
              <a:off x="1863" y="2355"/>
              <a:ext cx="297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/>
            </a:p>
          </p:txBody>
        </p:sp>
        <p:sp>
          <p:nvSpPr>
            <p:cNvPr id="343" name="Google Shape;343;p22"/>
            <p:cNvSpPr txBox="1"/>
            <p:nvPr/>
          </p:nvSpPr>
          <p:spPr>
            <a:xfrm>
              <a:off x="1536" y="2787"/>
              <a:ext cx="949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enzyme 1</a:t>
              </a:r>
              <a:endParaRPr/>
            </a:p>
          </p:txBody>
        </p:sp>
        <p:cxnSp>
          <p:nvCxnSpPr>
            <p:cNvPr id="344" name="Google Shape;344;p22"/>
            <p:cNvCxnSpPr/>
            <p:nvPr/>
          </p:nvCxnSpPr>
          <p:spPr>
            <a:xfrm>
              <a:off x="2016" y="2649"/>
              <a:ext cx="0" cy="19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45" name="Google Shape;345;p22"/>
            <p:cNvCxnSpPr/>
            <p:nvPr/>
          </p:nvCxnSpPr>
          <p:spPr>
            <a:xfrm>
              <a:off x="2016" y="3081"/>
              <a:ext cx="0" cy="19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346" name="Google Shape;346;p22"/>
            <p:cNvSpPr txBox="1"/>
            <p:nvPr/>
          </p:nvSpPr>
          <p:spPr>
            <a:xfrm>
              <a:off x="3276" y="2355"/>
              <a:ext cx="27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sp>
          <p:nvSpPr>
            <p:cNvPr id="347" name="Google Shape;347;p22"/>
            <p:cNvSpPr txBox="1"/>
            <p:nvPr/>
          </p:nvSpPr>
          <p:spPr>
            <a:xfrm>
              <a:off x="2939" y="2787"/>
              <a:ext cx="949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enzyme 2</a:t>
              </a:r>
              <a:endParaRPr/>
            </a:p>
          </p:txBody>
        </p:sp>
        <p:cxnSp>
          <p:nvCxnSpPr>
            <p:cNvPr id="348" name="Google Shape;348;p22"/>
            <p:cNvCxnSpPr/>
            <p:nvPr/>
          </p:nvCxnSpPr>
          <p:spPr>
            <a:xfrm>
              <a:off x="3423" y="2649"/>
              <a:ext cx="0" cy="19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49" name="Google Shape;349;p22"/>
            <p:cNvCxnSpPr/>
            <p:nvPr/>
          </p:nvCxnSpPr>
          <p:spPr>
            <a:xfrm>
              <a:off x="3423" y="3081"/>
              <a:ext cx="0" cy="19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350" name="Google Shape;350;p22"/>
          <p:cNvGrpSpPr/>
          <p:nvPr/>
        </p:nvGrpSpPr>
        <p:grpSpPr>
          <a:xfrm>
            <a:off x="1143000" y="4978400"/>
            <a:ext cx="7440612" cy="1654175"/>
            <a:chOff x="720" y="3235"/>
            <a:chExt cx="4687" cy="1042"/>
          </a:xfrm>
        </p:grpSpPr>
        <p:sp>
          <p:nvSpPr>
            <p:cNvPr id="351" name="Google Shape;351;p22"/>
            <p:cNvSpPr txBox="1"/>
            <p:nvPr/>
          </p:nvSpPr>
          <p:spPr>
            <a:xfrm>
              <a:off x="720" y="3235"/>
              <a:ext cx="4687" cy="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Precursor 1🡪 Precursor 2🡪blue anthocyanin</a:t>
              </a:r>
              <a:r>
                <a:rPr b="0" i="0" lang="en-US" sz="240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 colorless	       magenta</a:t>
              </a:r>
              <a:endParaRPr/>
            </a:p>
          </p:txBody>
        </p:sp>
        <p:pic>
          <p:nvPicPr>
            <p:cNvPr descr="E:\ART\CH04\F04-13.JPG" id="352" name="Google Shape;352;p22"/>
            <p:cNvPicPr preferRelativeResize="0"/>
            <p:nvPr/>
          </p:nvPicPr>
          <p:blipFill rotWithShape="1">
            <a:blip r:embed="rId3">
              <a:alphaModFix/>
            </a:blip>
            <a:srcRect b="51428" l="81073" r="0" t="35510"/>
            <a:stretch/>
          </p:blipFill>
          <p:spPr>
            <a:xfrm>
              <a:off x="4176" y="3792"/>
              <a:ext cx="423" cy="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:\ART\CH04\F04-13.JPG" id="353" name="Google Shape;353;p22"/>
            <p:cNvPicPr preferRelativeResize="0"/>
            <p:nvPr/>
          </p:nvPicPr>
          <p:blipFill rotWithShape="1">
            <a:blip r:embed="rId4">
              <a:alphaModFix/>
            </a:blip>
            <a:srcRect b="12245" l="83967" r="0" t="73469"/>
            <a:stretch/>
          </p:blipFill>
          <p:spPr>
            <a:xfrm>
              <a:off x="1168" y="3792"/>
              <a:ext cx="345" cy="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:\ART\CH04\F04-13.JPG" id="354" name="Google Shape;354;p22"/>
            <p:cNvPicPr preferRelativeResize="0"/>
            <p:nvPr/>
          </p:nvPicPr>
          <p:blipFill rotWithShape="1">
            <a:blip r:embed="rId5">
              <a:alphaModFix/>
            </a:blip>
            <a:srcRect b="33061" l="81073" r="0" t="53876"/>
            <a:stretch/>
          </p:blipFill>
          <p:spPr>
            <a:xfrm>
              <a:off x="2496" y="3811"/>
              <a:ext cx="423" cy="4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3"/>
          <p:cNvSpPr txBox="1"/>
          <p:nvPr>
            <p:ph type="title"/>
          </p:nvPr>
        </p:nvSpPr>
        <p:spPr>
          <a:xfrm>
            <a:off x="1600200" y="395287"/>
            <a:ext cx="69342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Recessive Epistasis</a:t>
            </a:r>
            <a:endParaRPr/>
          </a:p>
        </p:txBody>
      </p:sp>
      <p:sp>
        <p:nvSpPr>
          <p:cNvPr id="360" name="Google Shape;360;p23"/>
          <p:cNvSpPr txBox="1"/>
          <p:nvPr/>
        </p:nvSpPr>
        <p:spPr>
          <a:xfrm>
            <a:off x="1497012" y="2084387"/>
            <a:ext cx="7342187" cy="35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eg. Petal color in blue-eyed Mary plants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 M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      x      W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 M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9/16      W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__ M__ 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3/16      W __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3/16      w w M__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1/16      w w mm</a:t>
            </a:r>
            <a:endParaRPr/>
          </a:p>
        </p:txBody>
      </p:sp>
      <p:sp>
        <p:nvSpPr>
          <p:cNvPr id="361" name="Google Shape;361;p23"/>
          <p:cNvSpPr txBox="1"/>
          <p:nvPr/>
        </p:nvSpPr>
        <p:spPr>
          <a:xfrm>
            <a:off x="1360487" y="5715000"/>
            <a:ext cx="24558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Phenotypic ratio:</a:t>
            </a:r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4"/>
          <p:cNvSpPr txBox="1"/>
          <p:nvPr>
            <p:ph type="title"/>
          </p:nvPr>
        </p:nvSpPr>
        <p:spPr>
          <a:xfrm>
            <a:off x="838200" y="304800"/>
            <a:ext cx="7620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Duplicate Recessive Epistasis</a:t>
            </a:r>
            <a:endParaRPr/>
          </a:p>
        </p:txBody>
      </p:sp>
      <p:sp>
        <p:nvSpPr>
          <p:cNvPr id="367" name="Google Shape;367;p24"/>
          <p:cNvSpPr txBox="1"/>
          <p:nvPr/>
        </p:nvSpPr>
        <p:spPr>
          <a:xfrm>
            <a:off x="685800" y="1371600"/>
            <a:ext cx="7951787" cy="2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Defective products of recessive alleles of two different genes interfere with separate steps </a:t>
            </a:r>
            <a:b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 a biochemical pathway.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eg. Petal color in harebell flowers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ww = white, bb = white, W_ B_ = blue</a:t>
            </a:r>
            <a:endParaRPr/>
          </a:p>
        </p:txBody>
      </p:sp>
      <p:sp>
        <p:nvSpPr>
          <p:cNvPr id="368" name="Google Shape;368;p24"/>
          <p:cNvSpPr txBox="1"/>
          <p:nvPr/>
        </p:nvSpPr>
        <p:spPr>
          <a:xfrm>
            <a:off x="1143000" y="5807075"/>
            <a:ext cx="7356475" cy="88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Precursor 1🡪 Precursor 2🡪blue anthocyanin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colorless	       colorless</a:t>
            </a:r>
            <a:endParaRPr/>
          </a:p>
        </p:txBody>
      </p:sp>
      <p:grpSp>
        <p:nvGrpSpPr>
          <p:cNvPr id="369" name="Google Shape;369;p24"/>
          <p:cNvGrpSpPr/>
          <p:nvPr/>
        </p:nvGrpSpPr>
        <p:grpSpPr>
          <a:xfrm>
            <a:off x="2462212" y="4359275"/>
            <a:ext cx="3984625" cy="1508125"/>
            <a:chOff x="1551" y="2746"/>
            <a:chExt cx="2510" cy="950"/>
          </a:xfrm>
        </p:grpSpPr>
        <p:sp>
          <p:nvSpPr>
            <p:cNvPr id="370" name="Google Shape;370;p24"/>
            <p:cNvSpPr txBox="1"/>
            <p:nvPr/>
          </p:nvSpPr>
          <p:spPr>
            <a:xfrm>
              <a:off x="1881" y="2746"/>
              <a:ext cx="327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/>
            </a:p>
          </p:txBody>
        </p:sp>
        <p:sp>
          <p:nvSpPr>
            <p:cNvPr id="371" name="Google Shape;371;p24"/>
            <p:cNvSpPr txBox="1"/>
            <p:nvPr/>
          </p:nvSpPr>
          <p:spPr>
            <a:xfrm>
              <a:off x="1551" y="3178"/>
              <a:ext cx="1089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enzyme 1</a:t>
              </a:r>
              <a:endParaRPr/>
            </a:p>
          </p:txBody>
        </p:sp>
        <p:cxnSp>
          <p:nvCxnSpPr>
            <p:cNvPr id="372" name="Google Shape;372;p24"/>
            <p:cNvCxnSpPr/>
            <p:nvPr/>
          </p:nvCxnSpPr>
          <p:spPr>
            <a:xfrm>
              <a:off x="2031" y="3072"/>
              <a:ext cx="0" cy="19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73" name="Google Shape;373;p24"/>
            <p:cNvCxnSpPr/>
            <p:nvPr/>
          </p:nvCxnSpPr>
          <p:spPr>
            <a:xfrm>
              <a:off x="2031" y="3504"/>
              <a:ext cx="0" cy="19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374" name="Google Shape;374;p24"/>
            <p:cNvSpPr txBox="1"/>
            <p:nvPr/>
          </p:nvSpPr>
          <p:spPr>
            <a:xfrm>
              <a:off x="3335" y="2746"/>
              <a:ext cx="265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375" name="Google Shape;375;p24"/>
            <p:cNvSpPr txBox="1"/>
            <p:nvPr/>
          </p:nvSpPr>
          <p:spPr>
            <a:xfrm>
              <a:off x="2972" y="3178"/>
              <a:ext cx="1089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enzyme 2</a:t>
              </a:r>
              <a:endParaRPr/>
            </a:p>
          </p:txBody>
        </p:sp>
        <p:cxnSp>
          <p:nvCxnSpPr>
            <p:cNvPr id="376" name="Google Shape;376;p24"/>
            <p:cNvCxnSpPr/>
            <p:nvPr/>
          </p:nvCxnSpPr>
          <p:spPr>
            <a:xfrm>
              <a:off x="3456" y="3072"/>
              <a:ext cx="0" cy="19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77" name="Google Shape;377;p24"/>
            <p:cNvCxnSpPr/>
            <p:nvPr/>
          </p:nvCxnSpPr>
          <p:spPr>
            <a:xfrm>
              <a:off x="3456" y="3504"/>
              <a:ext cx="0" cy="19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"/>
          <p:cNvSpPr txBox="1"/>
          <p:nvPr>
            <p:ph type="title"/>
          </p:nvPr>
        </p:nvSpPr>
        <p:spPr>
          <a:xfrm>
            <a:off x="1600200" y="501650"/>
            <a:ext cx="6934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Duplicate Recessive Epistasis</a:t>
            </a:r>
            <a:endParaRPr/>
          </a:p>
        </p:txBody>
      </p:sp>
      <p:sp>
        <p:nvSpPr>
          <p:cNvPr id="383" name="Google Shape;383;p25"/>
          <p:cNvSpPr txBox="1"/>
          <p:nvPr/>
        </p:nvSpPr>
        <p:spPr>
          <a:xfrm>
            <a:off x="1268412" y="1981200"/>
            <a:ext cx="7189787" cy="3935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eg. Petal color in harebell flowers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 B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      x      W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 B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9/16      W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__B__ 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3/16      W __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 b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3/16      w w B__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1/16	w w b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 </a:t>
            </a:r>
            <a:endParaRPr/>
          </a:p>
        </p:txBody>
      </p:sp>
      <p:sp>
        <p:nvSpPr>
          <p:cNvPr id="384" name="Google Shape;384;p25"/>
          <p:cNvSpPr txBox="1"/>
          <p:nvPr/>
        </p:nvSpPr>
        <p:spPr>
          <a:xfrm>
            <a:off x="1447800" y="6110287"/>
            <a:ext cx="28368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Phenotypic ratio:</a:t>
            </a:r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6"/>
          <p:cNvSpPr txBox="1"/>
          <p:nvPr>
            <p:ph type="title"/>
          </p:nvPr>
        </p:nvSpPr>
        <p:spPr>
          <a:xfrm>
            <a:off x="304800" y="228600"/>
            <a:ext cx="8458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Dominant Epistasis</a:t>
            </a:r>
            <a:endParaRPr/>
          </a:p>
        </p:txBody>
      </p:sp>
      <p:sp>
        <p:nvSpPr>
          <p:cNvPr id="390" name="Google Shape;390;p26"/>
          <p:cNvSpPr txBox="1"/>
          <p:nvPr/>
        </p:nvSpPr>
        <p:spPr>
          <a:xfrm>
            <a:off x="1192212" y="1143000"/>
            <a:ext cx="7189787" cy="283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Epistatic gene exerts its affect with the presence of a dominant allele. </a:t>
            </a:r>
            <a:b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eg. Fruit color in summer squash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	Y = yellow, yy = green;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   W  inhibits either color = white; </a:t>
            </a:r>
            <a:b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w has no effect on color</a:t>
            </a:r>
            <a:endParaRPr/>
          </a:p>
        </p:txBody>
      </p:sp>
      <p:pic>
        <p:nvPicPr>
          <p:cNvPr descr="E:\Art-JPEG\chapter05\figure-05-08.jpg" id="391" name="Google Shape;39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160837"/>
            <a:ext cx="8534400" cy="231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7"/>
          <p:cNvSpPr txBox="1"/>
          <p:nvPr>
            <p:ph type="title"/>
          </p:nvPr>
        </p:nvSpPr>
        <p:spPr>
          <a:xfrm>
            <a:off x="1600200" y="395287"/>
            <a:ext cx="69342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Dominant Epistasis</a:t>
            </a:r>
            <a:endParaRPr/>
          </a:p>
        </p:txBody>
      </p:sp>
      <p:sp>
        <p:nvSpPr>
          <p:cNvPr id="397" name="Google Shape;397;p27"/>
          <p:cNvSpPr txBox="1"/>
          <p:nvPr/>
        </p:nvSpPr>
        <p:spPr>
          <a:xfrm>
            <a:off x="1497012" y="2084387"/>
            <a:ext cx="7342187" cy="35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eg. Fruit color in summer squash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 Y y      x      W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 Y y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9/16      W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__ Y__ 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3/16      W __</a:t>
            </a:r>
            <a:r>
              <a:rPr b="0" baseline="30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yy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3/16      w w Y__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1/16      w w yy</a:t>
            </a:r>
            <a:endParaRPr/>
          </a:p>
        </p:txBody>
      </p:sp>
      <p:sp>
        <p:nvSpPr>
          <p:cNvPr id="398" name="Google Shape;398;p27"/>
          <p:cNvSpPr txBox="1"/>
          <p:nvPr/>
        </p:nvSpPr>
        <p:spPr>
          <a:xfrm>
            <a:off x="1360487" y="5867400"/>
            <a:ext cx="24558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Phenotypic ratio:</a:t>
            </a:r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8"/>
          <p:cNvSpPr txBox="1"/>
          <p:nvPr>
            <p:ph type="title"/>
          </p:nvPr>
        </p:nvSpPr>
        <p:spPr>
          <a:xfrm>
            <a:off x="1600200" y="517525"/>
            <a:ext cx="6934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Duplicate Dominant Epistasis</a:t>
            </a:r>
            <a:endParaRPr/>
          </a:p>
        </p:txBody>
      </p:sp>
      <p:sp>
        <p:nvSpPr>
          <p:cNvPr id="404" name="Google Shape;404;p28"/>
          <p:cNvSpPr txBox="1"/>
          <p:nvPr/>
        </p:nvSpPr>
        <p:spPr>
          <a:xfrm>
            <a:off x="1268412" y="2286000"/>
            <a:ext cx="7646987" cy="3446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eg. Fruit shape in Shepherd’s purse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A_ or B_ = heart shape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aa and bb = narrow shape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Black"/>
              <a:buNone/>
            </a:pPr>
            <a:r>
              <a:rPr b="0" i="0" lang="en-US" sz="24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/>
          </a:p>
        </p:txBody>
      </p:sp>
      <p:pic>
        <p:nvPicPr>
          <p:cNvPr descr="E:\ART\CH04\F04-16.GIF" id="405" name="Google Shape;405;p28"/>
          <p:cNvPicPr preferRelativeResize="0"/>
          <p:nvPr/>
        </p:nvPicPr>
        <p:blipFill rotWithShape="1">
          <a:blip r:embed="rId3">
            <a:alphaModFix/>
          </a:blip>
          <a:srcRect b="74766" l="2693" r="64646" t="0"/>
          <a:stretch/>
        </p:blipFill>
        <p:spPr>
          <a:xfrm>
            <a:off x="6283325" y="2895600"/>
            <a:ext cx="1108075" cy="1235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ART\CH04\F04-16.GIF" id="406" name="Google Shape;406;p28"/>
          <p:cNvPicPr preferRelativeResize="0"/>
          <p:nvPr/>
        </p:nvPicPr>
        <p:blipFill rotWithShape="1">
          <a:blip r:embed="rId4">
            <a:alphaModFix/>
          </a:blip>
          <a:srcRect b="74766" l="64645" r="8081" t="0"/>
          <a:stretch/>
        </p:blipFill>
        <p:spPr>
          <a:xfrm>
            <a:off x="6389687" y="4572000"/>
            <a:ext cx="925512" cy="12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9"/>
          <p:cNvSpPr txBox="1"/>
          <p:nvPr>
            <p:ph type="title"/>
          </p:nvPr>
        </p:nvSpPr>
        <p:spPr>
          <a:xfrm>
            <a:off x="1600200" y="457200"/>
            <a:ext cx="6934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Duplicate Dominant Epistasis</a:t>
            </a:r>
            <a:endParaRPr/>
          </a:p>
        </p:txBody>
      </p:sp>
      <p:sp>
        <p:nvSpPr>
          <p:cNvPr id="412" name="Google Shape;412;p29"/>
          <p:cNvSpPr txBox="1"/>
          <p:nvPr/>
        </p:nvSpPr>
        <p:spPr>
          <a:xfrm>
            <a:off x="1295400" y="2057400"/>
            <a:ext cx="7543800" cy="3935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eg. Fruit shape in Shepherd’s purse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A_ or B_ = heart      aa and bb = narrow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A a B</a:t>
            </a:r>
            <a:r>
              <a:rPr b="0" baseline="-25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      x      A a B</a:t>
            </a:r>
            <a:r>
              <a:rPr b="0" baseline="-25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 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9/16      A__B__	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3/16      A__b b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3/16      a</a:t>
            </a:r>
            <a:r>
              <a:rPr b="0" baseline="-25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 B__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1/16      a</a:t>
            </a:r>
            <a:r>
              <a:rPr b="0" baseline="-2500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 b b</a:t>
            </a:r>
            <a:endParaRPr/>
          </a:p>
        </p:txBody>
      </p:sp>
      <p:sp>
        <p:nvSpPr>
          <p:cNvPr id="413" name="Google Shape;413;p29"/>
          <p:cNvSpPr txBox="1"/>
          <p:nvPr/>
        </p:nvSpPr>
        <p:spPr>
          <a:xfrm>
            <a:off x="1447800" y="6110287"/>
            <a:ext cx="28368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Phenotypic ratio:</a:t>
            </a:r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>
            <p:ph type="title"/>
          </p:nvPr>
        </p:nvSpPr>
        <p:spPr>
          <a:xfrm>
            <a:off x="1143000" y="5334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Incomplete Dominance </a:t>
            </a:r>
            <a:endParaRPr/>
          </a:p>
        </p:txBody>
      </p:sp>
      <p:sp>
        <p:nvSpPr>
          <p:cNvPr id="158" name="Google Shape;158;p3"/>
          <p:cNvSpPr txBox="1"/>
          <p:nvPr>
            <p:ph idx="1" type="body"/>
          </p:nvPr>
        </p:nvSpPr>
        <p:spPr>
          <a:xfrm>
            <a:off x="1066800" y="2057400"/>
            <a:ext cx="7848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Incomplete dominance:  neither allele masks the other and both are observed as a blending in the heterozygote</a:t>
            </a:r>
            <a:endParaRPr/>
          </a:p>
        </p:txBody>
      </p:sp>
      <p:sp>
        <p:nvSpPr>
          <p:cNvPr id="159" name="Google Shape;159;p3"/>
          <p:cNvSpPr txBox="1"/>
          <p:nvPr/>
        </p:nvSpPr>
        <p:spPr>
          <a:xfrm>
            <a:off x="1524000" y="4464050"/>
            <a:ext cx="3332162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Four o’clock flowers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 = red, R’ = white</a:t>
            </a:r>
            <a:endParaRPr/>
          </a:p>
        </p:txBody>
      </p:sp>
      <p:grpSp>
        <p:nvGrpSpPr>
          <p:cNvPr id="160" name="Google Shape;160;p3"/>
          <p:cNvGrpSpPr/>
          <p:nvPr/>
        </p:nvGrpSpPr>
        <p:grpSpPr>
          <a:xfrm>
            <a:off x="5791200" y="4006850"/>
            <a:ext cx="2141537" cy="2622550"/>
            <a:chOff x="3648" y="2524"/>
            <a:chExt cx="1349" cy="1652"/>
          </a:xfrm>
        </p:grpSpPr>
        <p:sp>
          <p:nvSpPr>
            <p:cNvPr id="161" name="Google Shape;161;p3"/>
            <p:cNvSpPr txBox="1"/>
            <p:nvPr/>
          </p:nvSpPr>
          <p:spPr>
            <a:xfrm>
              <a:off x="3648" y="2524"/>
              <a:ext cx="1349" cy="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RR  x  R’R’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Red    White</a:t>
              </a:r>
              <a:endParaRPr/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3708" y="3168"/>
              <a:ext cx="900" cy="1008"/>
              <a:chOff x="3708" y="3168"/>
              <a:chExt cx="900" cy="1008"/>
            </a:xfrm>
          </p:grpSpPr>
          <p:sp>
            <p:nvSpPr>
              <p:cNvPr id="163" name="Google Shape;163;p3"/>
              <p:cNvSpPr txBox="1"/>
              <p:nvPr/>
            </p:nvSpPr>
            <p:spPr>
              <a:xfrm>
                <a:off x="3708" y="3580"/>
                <a:ext cx="900" cy="5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2800"/>
                  <a:buFont typeface="Arial"/>
                  <a:buNone/>
                </a:pPr>
                <a:r>
                  <a:rPr b="0" i="0" lang="en-US" sz="2800" u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rPr>
                  <a:t>      RR’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2800"/>
                  <a:buFont typeface="Arial"/>
                  <a:buNone/>
                </a:pPr>
                <a:r>
                  <a:rPr b="0" i="0" lang="en-US" sz="2800" u="non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rPr>
                  <a:t>      pink</a:t>
                </a:r>
                <a:endParaRPr/>
              </a:p>
            </p:txBody>
          </p:sp>
          <p:cxnSp>
            <p:nvCxnSpPr>
              <p:cNvPr id="164" name="Google Shape;164;p3"/>
              <p:cNvCxnSpPr/>
              <p:nvPr/>
            </p:nvCxnSpPr>
            <p:spPr>
              <a:xfrm>
                <a:off x="4320" y="3168"/>
                <a:ext cx="0" cy="28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</p:grp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0"/>
          <p:cNvSpPr txBox="1"/>
          <p:nvPr>
            <p:ph type="title"/>
          </p:nvPr>
        </p:nvSpPr>
        <p:spPr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Interaction between Sex and Heredity</a:t>
            </a:r>
            <a:r>
              <a:rPr b="0" i="0" lang="en-US" sz="44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graphicFrame>
        <p:nvGraphicFramePr>
          <p:cNvPr id="419" name="Google Shape;419;p30"/>
          <p:cNvGraphicFramePr/>
          <p:nvPr/>
        </p:nvGraphicFramePr>
        <p:xfrm>
          <a:off x="990600" y="129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{7CD64003-592F-4324-91DA-93604453B5E5}</a:tableStyleId>
              </a:tblPr>
              <a:tblGrid>
                <a:gridCol w="2895600"/>
                <a:gridCol w="4648200"/>
              </a:tblGrid>
              <a:tr h="106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Sex-influenced characteristic 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Determined by autosomal genes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Expression differs by gender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E:\Art-JPEG\chapter05\figure-05-12a.jpg" id="420" name="Google Shape;42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3425" y="3048000"/>
            <a:ext cx="226377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Art-JPEG\chapter05\figure-05-12b.jpg" id="421" name="Google Shape;42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5412" y="3048000"/>
            <a:ext cx="2262187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0"/>
          <p:cNvSpPr txBox="1"/>
          <p:nvPr/>
        </p:nvSpPr>
        <p:spPr>
          <a:xfrm>
            <a:off x="1816100" y="5754687"/>
            <a:ext cx="57277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Male pattern baldness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Dominant in males, recessive in females </a:t>
            </a:r>
            <a:endParaRPr/>
          </a:p>
        </p:txBody>
      </p:sp>
      <p:sp>
        <p:nvSpPr>
          <p:cNvPr id="423" name="Google Shape;423;p30"/>
          <p:cNvSpPr txBox="1"/>
          <p:nvPr/>
        </p:nvSpPr>
        <p:spPr>
          <a:xfrm>
            <a:off x="2290762" y="2667000"/>
            <a:ext cx="1595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John Adams</a:t>
            </a:r>
            <a:endParaRPr/>
          </a:p>
        </p:txBody>
      </p:sp>
      <p:sp>
        <p:nvSpPr>
          <p:cNvPr id="424" name="Google Shape;424;p30"/>
          <p:cNvSpPr txBox="1"/>
          <p:nvPr/>
        </p:nvSpPr>
        <p:spPr>
          <a:xfrm>
            <a:off x="5062537" y="2667000"/>
            <a:ext cx="24558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John Quincy Adams</a:t>
            </a:r>
            <a:endParaRPr/>
          </a:p>
        </p:txBody>
      </p:sp>
    </p:spTree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1"/>
          <p:cNvSpPr txBox="1"/>
          <p:nvPr>
            <p:ph type="title"/>
          </p:nvPr>
        </p:nvSpPr>
        <p:spPr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Interaction between Sex and Heredity</a:t>
            </a:r>
            <a:r>
              <a:rPr b="0" i="0" lang="en-US" sz="44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graphicFrame>
        <p:nvGraphicFramePr>
          <p:cNvPr id="430" name="Google Shape;430;p31"/>
          <p:cNvGraphicFramePr/>
          <p:nvPr/>
        </p:nvGraphicFramePr>
        <p:xfrm>
          <a:off x="990600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{7CD64003-592F-4324-91DA-93604453B5E5}</a:tableStyleId>
              </a:tblPr>
              <a:tblGrid>
                <a:gridCol w="2895600"/>
                <a:gridCol w="4648200"/>
              </a:tblGrid>
              <a:tr h="990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Sex-limited characteristic 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Determined by autosomal genes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Expressed only in one gender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1" name="Google Shape;431;p31"/>
          <p:cNvSpPr txBox="1"/>
          <p:nvPr/>
        </p:nvSpPr>
        <p:spPr>
          <a:xfrm>
            <a:off x="2001837" y="5754687"/>
            <a:ext cx="535463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Cock feathering, autosomal recessive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Expressed only in males</a:t>
            </a:r>
            <a:endParaRPr/>
          </a:p>
        </p:txBody>
      </p:sp>
      <p:sp>
        <p:nvSpPr>
          <p:cNvPr id="432" name="Google Shape;432;p31"/>
          <p:cNvSpPr txBox="1"/>
          <p:nvPr/>
        </p:nvSpPr>
        <p:spPr>
          <a:xfrm>
            <a:off x="660400" y="3032125"/>
            <a:ext cx="2540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Cock-feathered male</a:t>
            </a:r>
            <a:endParaRPr/>
          </a:p>
        </p:txBody>
      </p:sp>
      <p:pic>
        <p:nvPicPr>
          <p:cNvPr descr="E:\Art-JPEG\chapter05\figure-05-13a.jpg" id="433" name="Google Shape;43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3429000"/>
            <a:ext cx="2560637" cy="2065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Art-JPEG\chapter05\figure-05-13b.jpg" id="434" name="Google Shape;43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3429000"/>
            <a:ext cx="2514600" cy="202723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1"/>
          <p:cNvSpPr txBox="1"/>
          <p:nvPr/>
        </p:nvSpPr>
        <p:spPr>
          <a:xfrm>
            <a:off x="3279775" y="3048000"/>
            <a:ext cx="26384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Hen-feathered female</a:t>
            </a:r>
            <a:endParaRPr/>
          </a:p>
        </p:txBody>
      </p:sp>
      <p:pic>
        <p:nvPicPr>
          <p:cNvPr descr="E:\Art-JPEG\chapter05\figure-05-13c.jpg" id="436" name="Google Shape;43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200" y="3414712"/>
            <a:ext cx="2514600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1"/>
          <p:cNvSpPr txBox="1"/>
          <p:nvPr/>
        </p:nvSpPr>
        <p:spPr>
          <a:xfrm>
            <a:off x="6276975" y="3048000"/>
            <a:ext cx="24272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Hen-feathered male</a:t>
            </a:r>
            <a:endParaRPr/>
          </a:p>
        </p:txBody>
      </p:sp>
    </p:spTree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2"/>
          <p:cNvSpPr txBox="1"/>
          <p:nvPr>
            <p:ph type="title"/>
          </p:nvPr>
        </p:nvSpPr>
        <p:spPr>
          <a:xfrm>
            <a:off x="4572000" y="182562"/>
            <a:ext cx="3886200" cy="1189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Interaction between</a:t>
            </a:r>
            <a:b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Sex and Heredity</a:t>
            </a:r>
            <a:r>
              <a:rPr b="0" i="0" lang="en-US" sz="44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pic>
        <p:nvPicPr>
          <p:cNvPr descr="E:\Art-JPEG\chapter05\figure-05-16.jpg" id="443" name="Google Shape;44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" y="381000"/>
            <a:ext cx="3462337" cy="609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4" name="Google Shape;444;p32"/>
          <p:cNvGraphicFramePr/>
          <p:nvPr/>
        </p:nvGraphicFramePr>
        <p:xfrm>
          <a:off x="4267200" y="167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{7CD64003-592F-4324-91DA-93604453B5E5}</a:tableStyleId>
              </a:tblPr>
              <a:tblGrid>
                <a:gridCol w="4572000"/>
              </a:tblGrid>
              <a:tr h="628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Cytoplasmic Inheritance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Genes found on chromosomes of cytoplasmic organelles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 Black"/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Inherited from the maternal parent due to contribution of cytoplasm in ovum 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5" name="Google Shape;445;p32"/>
          <p:cNvSpPr txBox="1"/>
          <p:nvPr/>
        </p:nvSpPr>
        <p:spPr>
          <a:xfrm>
            <a:off x="4572000" y="5029200"/>
            <a:ext cx="3332162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Leaf variegation caused by inheritance of variable chloroplast genotypes </a:t>
            </a:r>
            <a:endParaRPr/>
          </a:p>
        </p:txBody>
      </p:sp>
    </p:spTree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3"/>
          <p:cNvSpPr txBox="1"/>
          <p:nvPr>
            <p:ph type="title"/>
          </p:nvPr>
        </p:nvSpPr>
        <p:spPr>
          <a:xfrm>
            <a:off x="4572000" y="182562"/>
            <a:ext cx="3886200" cy="1189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Interaction between</a:t>
            </a:r>
            <a:b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Sex and Heredity</a:t>
            </a:r>
            <a:r>
              <a:rPr b="0" i="0" lang="en-US" sz="44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graphicFrame>
        <p:nvGraphicFramePr>
          <p:cNvPr id="451" name="Google Shape;451;p33"/>
          <p:cNvGraphicFramePr/>
          <p:nvPr/>
        </p:nvGraphicFramePr>
        <p:xfrm>
          <a:off x="4114800" y="175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{7CD64003-592F-4324-91DA-93604453B5E5}</a:tableStyleId>
              </a:tblPr>
              <a:tblGrid>
                <a:gridCol w="4572000"/>
              </a:tblGrid>
              <a:tr h="628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Genetic Maternal Effect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Phenotype of offspring depends on genotype of the maternal  parent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E:\Art-JPEG\chapter05\figure-05-17.jpg" id="452" name="Google Shape;45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81000"/>
            <a:ext cx="2803525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3"/>
          <p:cNvSpPr txBox="1"/>
          <p:nvPr/>
        </p:nvSpPr>
        <p:spPr>
          <a:xfrm>
            <a:off x="4668837" y="4343400"/>
            <a:ext cx="3332162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Direction of snail shell coiling is determined by genotype of female parent </a:t>
            </a:r>
            <a:endParaRPr/>
          </a:p>
        </p:txBody>
      </p:sp>
    </p:spTree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4"/>
          <p:cNvSpPr txBox="1"/>
          <p:nvPr>
            <p:ph type="title"/>
          </p:nvPr>
        </p:nvSpPr>
        <p:spPr>
          <a:xfrm>
            <a:off x="304800" y="381000"/>
            <a:ext cx="8458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Interaction Between Sex and Heredity</a:t>
            </a:r>
            <a:r>
              <a:rPr b="0" i="0" lang="en-US" sz="44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graphicFrame>
        <p:nvGraphicFramePr>
          <p:cNvPr id="459" name="Google Shape;459;p34"/>
          <p:cNvGraphicFramePr/>
          <p:nvPr/>
        </p:nvGraphicFramePr>
        <p:xfrm>
          <a:off x="685800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{7CD64003-592F-4324-91DA-93604453B5E5}</a:tableStyleId>
              </a:tblPr>
              <a:tblGrid>
                <a:gridCol w="1905000"/>
                <a:gridCol w="5638800"/>
              </a:tblGrid>
              <a:tr h="1798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Genomic Imprinting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Expression of autosomal genes differs depending on whether they are inherited from the male or female parent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C:\aaWork\My Documents\My Pictures\angelman.jpg" id="460" name="Google Shape;46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3429000"/>
            <a:ext cx="2133600" cy="2101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aaWork\My Documents\My Pictures\Prader-Willi.jpg" id="461" name="Google Shape;46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0700" y="3352800"/>
            <a:ext cx="1943100" cy="232092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4"/>
          <p:cNvSpPr txBox="1"/>
          <p:nvPr/>
        </p:nvSpPr>
        <p:spPr>
          <a:xfrm>
            <a:off x="1066800" y="5762625"/>
            <a:ext cx="3429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Prader-Willi Syndrome</a:t>
            </a:r>
            <a:b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Deletion on chromosome 15 </a:t>
            </a:r>
            <a:b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inherited from father </a:t>
            </a: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63" name="Google Shape;463;p34"/>
          <p:cNvSpPr txBox="1"/>
          <p:nvPr/>
        </p:nvSpPr>
        <p:spPr>
          <a:xfrm>
            <a:off x="4495800" y="5715000"/>
            <a:ext cx="3429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Angelman Syndrome</a:t>
            </a:r>
            <a:b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Deletion on chromosome 15 </a:t>
            </a:r>
            <a:b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inherited from mother </a:t>
            </a: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"/>
          <p:cNvSpPr txBox="1"/>
          <p:nvPr>
            <p:ph type="title"/>
          </p:nvPr>
        </p:nvSpPr>
        <p:spPr>
          <a:xfrm>
            <a:off x="1143000" y="4572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Anticipation </a:t>
            </a:r>
            <a:r>
              <a:rPr b="0" i="0" lang="en-US" sz="44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sp>
        <p:nvSpPr>
          <p:cNvPr id="469" name="Google Shape;469;p35"/>
          <p:cNvSpPr txBox="1"/>
          <p:nvPr>
            <p:ph idx="1" type="body"/>
          </p:nvPr>
        </p:nvSpPr>
        <p:spPr>
          <a:xfrm>
            <a:off x="1219200" y="19812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Trait is more strongly expressed or expressed earlier in succeeding generations</a:t>
            </a:r>
            <a:endParaRPr/>
          </a:p>
        </p:txBody>
      </p:sp>
      <p:graphicFrame>
        <p:nvGraphicFramePr>
          <p:cNvPr id="470" name="Google Shape;470;p35"/>
          <p:cNvGraphicFramePr/>
          <p:nvPr/>
        </p:nvGraphicFramePr>
        <p:xfrm>
          <a:off x="1371600" y="3124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{7CD64003-592F-4324-91DA-93604453B5E5}</a:tableStyleId>
              </a:tblPr>
              <a:tblGrid>
                <a:gridCol w="1676400"/>
                <a:gridCol w="5867400"/>
              </a:tblGrid>
              <a:tr h="352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Huntington Disease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 Black"/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 in number of trinucleotide repeats in gene for protein Huntingtin leads to lethal neurodegenerative disorder with personality changes and uncontrollable movements.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 Black"/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repeats expands with succeeding generations. Disease occurs earlier and is more severe.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6"/>
          <p:cNvSpPr/>
          <p:nvPr/>
        </p:nvSpPr>
        <p:spPr>
          <a:xfrm>
            <a:off x="5000625" y="990600"/>
            <a:ext cx="381000" cy="3810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6"/>
          <p:cNvSpPr txBox="1"/>
          <p:nvPr/>
        </p:nvSpPr>
        <p:spPr>
          <a:xfrm>
            <a:off x="3019425" y="1066800"/>
            <a:ext cx="381000" cy="304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7" name="Google Shape;477;p36"/>
          <p:cNvCxnSpPr/>
          <p:nvPr/>
        </p:nvCxnSpPr>
        <p:spPr>
          <a:xfrm>
            <a:off x="3400425" y="1219200"/>
            <a:ext cx="1600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78" name="Google Shape;478;p36"/>
          <p:cNvCxnSpPr/>
          <p:nvPr/>
        </p:nvCxnSpPr>
        <p:spPr>
          <a:xfrm>
            <a:off x="1998662" y="2362200"/>
            <a:ext cx="0" cy="8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79" name="Google Shape;479;p36"/>
          <p:cNvCxnSpPr/>
          <p:nvPr/>
        </p:nvCxnSpPr>
        <p:spPr>
          <a:xfrm>
            <a:off x="2028825" y="2362200"/>
            <a:ext cx="4800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80" name="Google Shape;480;p36"/>
          <p:cNvCxnSpPr/>
          <p:nvPr/>
        </p:nvCxnSpPr>
        <p:spPr>
          <a:xfrm flipH="1">
            <a:off x="3325812" y="2362200"/>
            <a:ext cx="533400" cy="76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81" name="Google Shape;481;p36"/>
          <p:cNvCxnSpPr/>
          <p:nvPr/>
        </p:nvCxnSpPr>
        <p:spPr>
          <a:xfrm>
            <a:off x="3859212" y="2362200"/>
            <a:ext cx="533400" cy="76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82" name="Google Shape;482;p36"/>
          <p:cNvCxnSpPr/>
          <p:nvPr/>
        </p:nvCxnSpPr>
        <p:spPr>
          <a:xfrm>
            <a:off x="6856412" y="2362200"/>
            <a:ext cx="0" cy="8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83" name="Google Shape;483;p36"/>
          <p:cNvSpPr/>
          <p:nvPr/>
        </p:nvSpPr>
        <p:spPr>
          <a:xfrm>
            <a:off x="4240212" y="3124200"/>
            <a:ext cx="381000" cy="3810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6"/>
          <p:cNvSpPr/>
          <p:nvPr/>
        </p:nvSpPr>
        <p:spPr>
          <a:xfrm>
            <a:off x="3097212" y="3124200"/>
            <a:ext cx="381000" cy="3810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6"/>
          <p:cNvSpPr txBox="1"/>
          <p:nvPr/>
        </p:nvSpPr>
        <p:spPr>
          <a:xfrm>
            <a:off x="1770062" y="3200400"/>
            <a:ext cx="381000" cy="304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6"/>
          <p:cNvSpPr txBox="1"/>
          <p:nvPr/>
        </p:nvSpPr>
        <p:spPr>
          <a:xfrm>
            <a:off x="5153025" y="3200400"/>
            <a:ext cx="381000" cy="304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6"/>
          <p:cNvSpPr/>
          <p:nvPr/>
        </p:nvSpPr>
        <p:spPr>
          <a:xfrm>
            <a:off x="6677025" y="3200400"/>
            <a:ext cx="381000" cy="3810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6"/>
          <p:cNvSpPr txBox="1"/>
          <p:nvPr/>
        </p:nvSpPr>
        <p:spPr>
          <a:xfrm>
            <a:off x="2757487" y="1397000"/>
            <a:ext cx="90805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(46,13)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50</a:t>
            </a:r>
            <a:endParaRPr/>
          </a:p>
        </p:txBody>
      </p:sp>
      <p:sp>
        <p:nvSpPr>
          <p:cNvPr id="489" name="Google Shape;489;p36"/>
          <p:cNvSpPr txBox="1"/>
          <p:nvPr/>
        </p:nvSpPr>
        <p:spPr>
          <a:xfrm>
            <a:off x="4802187" y="1381125"/>
            <a:ext cx="7810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Linda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(6,22)</a:t>
            </a:r>
            <a:endParaRPr/>
          </a:p>
        </p:txBody>
      </p:sp>
      <p:sp>
        <p:nvSpPr>
          <p:cNvPr id="490" name="Google Shape;490;p36"/>
          <p:cNvSpPr txBox="1"/>
          <p:nvPr/>
        </p:nvSpPr>
        <p:spPr>
          <a:xfrm>
            <a:off x="2830512" y="3581400"/>
            <a:ext cx="90805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Kristen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(64,22)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40</a:t>
            </a:r>
            <a:endParaRPr/>
          </a:p>
        </p:txBody>
      </p:sp>
      <p:sp>
        <p:nvSpPr>
          <p:cNvPr id="491" name="Google Shape;491;p36"/>
          <p:cNvSpPr txBox="1"/>
          <p:nvPr/>
        </p:nvSpPr>
        <p:spPr>
          <a:xfrm>
            <a:off x="3978275" y="3581400"/>
            <a:ext cx="90805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(64,22)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39</a:t>
            </a:r>
            <a:endParaRPr/>
          </a:p>
        </p:txBody>
      </p:sp>
      <p:sp>
        <p:nvSpPr>
          <p:cNvPr id="492" name="Google Shape;492;p36"/>
          <p:cNvSpPr txBox="1"/>
          <p:nvPr/>
        </p:nvSpPr>
        <p:spPr>
          <a:xfrm>
            <a:off x="1482725" y="3530600"/>
            <a:ext cx="95885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Andrew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(69,6)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37</a:t>
            </a:r>
            <a:endParaRPr/>
          </a:p>
        </p:txBody>
      </p:sp>
      <p:sp>
        <p:nvSpPr>
          <p:cNvPr id="493" name="Google Shape;493;p36"/>
          <p:cNvSpPr txBox="1"/>
          <p:nvPr/>
        </p:nvSpPr>
        <p:spPr>
          <a:xfrm>
            <a:off x="6413500" y="3625850"/>
            <a:ext cx="9080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Debbie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(13,6)</a:t>
            </a:r>
            <a:endParaRPr/>
          </a:p>
        </p:txBody>
      </p:sp>
      <p:cxnSp>
        <p:nvCxnSpPr>
          <p:cNvPr id="494" name="Google Shape;494;p36"/>
          <p:cNvCxnSpPr/>
          <p:nvPr/>
        </p:nvCxnSpPr>
        <p:spPr>
          <a:xfrm>
            <a:off x="7058025" y="34290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95" name="Google Shape;495;p36"/>
          <p:cNvSpPr txBox="1"/>
          <p:nvPr/>
        </p:nvSpPr>
        <p:spPr>
          <a:xfrm>
            <a:off x="7591425" y="3276600"/>
            <a:ext cx="381000" cy="304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6"/>
          <p:cNvSpPr/>
          <p:nvPr/>
        </p:nvSpPr>
        <p:spPr>
          <a:xfrm>
            <a:off x="885825" y="3200400"/>
            <a:ext cx="381000" cy="3810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7" name="Google Shape;497;p36"/>
          <p:cNvCxnSpPr/>
          <p:nvPr/>
        </p:nvCxnSpPr>
        <p:spPr>
          <a:xfrm>
            <a:off x="1266825" y="33528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98" name="Google Shape;498;p36"/>
          <p:cNvCxnSpPr/>
          <p:nvPr/>
        </p:nvCxnSpPr>
        <p:spPr>
          <a:xfrm>
            <a:off x="4619625" y="33528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99" name="Google Shape;499;p36"/>
          <p:cNvSpPr txBox="1"/>
          <p:nvPr/>
        </p:nvSpPr>
        <p:spPr>
          <a:xfrm>
            <a:off x="4772025" y="5486400"/>
            <a:ext cx="381000" cy="304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0" name="Google Shape;500;p36"/>
          <p:cNvCxnSpPr/>
          <p:nvPr/>
        </p:nvCxnSpPr>
        <p:spPr>
          <a:xfrm>
            <a:off x="1495425" y="3352800"/>
            <a:ext cx="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1" name="Google Shape;501;p36"/>
          <p:cNvCxnSpPr/>
          <p:nvPr/>
        </p:nvCxnSpPr>
        <p:spPr>
          <a:xfrm>
            <a:off x="4924425" y="3352800"/>
            <a:ext cx="0" cy="213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2" name="Google Shape;502;p36"/>
          <p:cNvCxnSpPr/>
          <p:nvPr/>
        </p:nvCxnSpPr>
        <p:spPr>
          <a:xfrm>
            <a:off x="7362825" y="3429000"/>
            <a:ext cx="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3" name="Google Shape;503;p36"/>
          <p:cNvCxnSpPr/>
          <p:nvPr/>
        </p:nvCxnSpPr>
        <p:spPr>
          <a:xfrm>
            <a:off x="657225" y="4572000"/>
            <a:ext cx="167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4" name="Google Shape;504;p36"/>
          <p:cNvCxnSpPr/>
          <p:nvPr/>
        </p:nvCxnSpPr>
        <p:spPr>
          <a:xfrm>
            <a:off x="6448425" y="4648200"/>
            <a:ext cx="167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5" name="Google Shape;505;p36"/>
          <p:cNvCxnSpPr/>
          <p:nvPr/>
        </p:nvCxnSpPr>
        <p:spPr>
          <a:xfrm>
            <a:off x="657225" y="4572000"/>
            <a:ext cx="0" cy="8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6" name="Google Shape;506;p36"/>
          <p:cNvCxnSpPr/>
          <p:nvPr/>
        </p:nvCxnSpPr>
        <p:spPr>
          <a:xfrm>
            <a:off x="2333625" y="4572000"/>
            <a:ext cx="0" cy="8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7" name="Google Shape;507;p36"/>
          <p:cNvCxnSpPr/>
          <p:nvPr/>
        </p:nvCxnSpPr>
        <p:spPr>
          <a:xfrm>
            <a:off x="6448425" y="4648200"/>
            <a:ext cx="0" cy="8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8" name="Google Shape;508;p36"/>
          <p:cNvCxnSpPr/>
          <p:nvPr/>
        </p:nvCxnSpPr>
        <p:spPr>
          <a:xfrm>
            <a:off x="8124825" y="4648200"/>
            <a:ext cx="0" cy="8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09" name="Google Shape;509;p36"/>
          <p:cNvSpPr/>
          <p:nvPr/>
        </p:nvSpPr>
        <p:spPr>
          <a:xfrm>
            <a:off x="504825" y="5410200"/>
            <a:ext cx="381000" cy="3810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6"/>
          <p:cNvSpPr/>
          <p:nvPr/>
        </p:nvSpPr>
        <p:spPr>
          <a:xfrm>
            <a:off x="6296025" y="5486400"/>
            <a:ext cx="381000" cy="3810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6"/>
          <p:cNvSpPr txBox="1"/>
          <p:nvPr/>
        </p:nvSpPr>
        <p:spPr>
          <a:xfrm>
            <a:off x="2105025" y="5410200"/>
            <a:ext cx="381000" cy="304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6"/>
          <p:cNvSpPr txBox="1"/>
          <p:nvPr/>
        </p:nvSpPr>
        <p:spPr>
          <a:xfrm>
            <a:off x="7972425" y="5486400"/>
            <a:ext cx="381000" cy="304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6"/>
          <p:cNvSpPr txBox="1"/>
          <p:nvPr/>
        </p:nvSpPr>
        <p:spPr>
          <a:xfrm>
            <a:off x="4919662" y="3590925"/>
            <a:ext cx="9080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(11,19)</a:t>
            </a:r>
            <a:endParaRPr/>
          </a:p>
        </p:txBody>
      </p:sp>
      <p:sp>
        <p:nvSpPr>
          <p:cNvPr id="514" name="Google Shape;514;p36"/>
          <p:cNvSpPr txBox="1"/>
          <p:nvPr/>
        </p:nvSpPr>
        <p:spPr>
          <a:xfrm>
            <a:off x="4430712" y="5800725"/>
            <a:ext cx="114935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Nathaniel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(72,19)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35</a:t>
            </a:r>
            <a:endParaRPr/>
          </a:p>
        </p:txBody>
      </p:sp>
      <p:sp>
        <p:nvSpPr>
          <p:cNvPr id="515" name="Google Shape;515;p36"/>
          <p:cNvSpPr txBox="1"/>
          <p:nvPr/>
        </p:nvSpPr>
        <p:spPr>
          <a:xfrm>
            <a:off x="7467600" y="3581400"/>
            <a:ext cx="7810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(8,12)</a:t>
            </a:r>
            <a:endParaRPr/>
          </a:p>
        </p:txBody>
      </p:sp>
      <p:sp>
        <p:nvSpPr>
          <p:cNvPr id="516" name="Google Shape;516;p36"/>
          <p:cNvSpPr txBox="1"/>
          <p:nvPr/>
        </p:nvSpPr>
        <p:spPr>
          <a:xfrm>
            <a:off x="6038850" y="5876925"/>
            <a:ext cx="9080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Paula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(13,12)</a:t>
            </a:r>
            <a:endParaRPr/>
          </a:p>
        </p:txBody>
      </p:sp>
      <p:sp>
        <p:nvSpPr>
          <p:cNvPr id="517" name="Google Shape;517;p36"/>
          <p:cNvSpPr txBox="1"/>
          <p:nvPr/>
        </p:nvSpPr>
        <p:spPr>
          <a:xfrm>
            <a:off x="7566025" y="5876925"/>
            <a:ext cx="13398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(not tested)</a:t>
            </a:r>
            <a:endParaRPr/>
          </a:p>
        </p:txBody>
      </p:sp>
      <p:sp>
        <p:nvSpPr>
          <p:cNvPr id="518" name="Google Shape;518;p36"/>
          <p:cNvSpPr txBox="1"/>
          <p:nvPr/>
        </p:nvSpPr>
        <p:spPr>
          <a:xfrm>
            <a:off x="203200" y="5800725"/>
            <a:ext cx="108585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Christina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(93,7)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26</a:t>
            </a:r>
            <a:endParaRPr/>
          </a:p>
        </p:txBody>
      </p:sp>
      <p:sp>
        <p:nvSpPr>
          <p:cNvPr id="519" name="Google Shape;519;p36"/>
          <p:cNvSpPr txBox="1"/>
          <p:nvPr/>
        </p:nvSpPr>
        <p:spPr>
          <a:xfrm>
            <a:off x="1889125" y="5800725"/>
            <a:ext cx="920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Joseph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(7,6)</a:t>
            </a:r>
            <a:endParaRPr/>
          </a:p>
        </p:txBody>
      </p:sp>
      <p:sp>
        <p:nvSpPr>
          <p:cNvPr id="520" name="Google Shape;520;p36"/>
          <p:cNvSpPr txBox="1"/>
          <p:nvPr/>
        </p:nvSpPr>
        <p:spPr>
          <a:xfrm>
            <a:off x="657225" y="3530600"/>
            <a:ext cx="7810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Jama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(7,18)</a:t>
            </a:r>
            <a:endParaRPr/>
          </a:p>
        </p:txBody>
      </p:sp>
      <p:sp>
        <p:nvSpPr>
          <p:cNvPr id="521" name="Google Shape;521;p36"/>
          <p:cNvSpPr txBox="1"/>
          <p:nvPr/>
        </p:nvSpPr>
        <p:spPr>
          <a:xfrm>
            <a:off x="234950" y="304800"/>
            <a:ext cx="87645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Expansion of the Trinucleotide Repeat for Huntington’s Disease</a:t>
            </a:r>
            <a:endParaRPr/>
          </a:p>
        </p:txBody>
      </p:sp>
      <p:cxnSp>
        <p:nvCxnSpPr>
          <p:cNvPr id="522" name="Google Shape;522;p36"/>
          <p:cNvCxnSpPr/>
          <p:nvPr/>
        </p:nvCxnSpPr>
        <p:spPr>
          <a:xfrm>
            <a:off x="4267200" y="1219200"/>
            <a:ext cx="0" cy="114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7"/>
          <p:cNvSpPr txBox="1"/>
          <p:nvPr>
            <p:ph type="title"/>
          </p:nvPr>
        </p:nvSpPr>
        <p:spPr>
          <a:xfrm>
            <a:off x="1143000" y="4572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Environmental Effects  </a:t>
            </a:r>
            <a:r>
              <a:rPr b="0" i="0" lang="en-US" sz="4400" u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sp>
        <p:nvSpPr>
          <p:cNvPr id="528" name="Google Shape;528;p37"/>
          <p:cNvSpPr txBox="1"/>
          <p:nvPr>
            <p:ph idx="1" type="body"/>
          </p:nvPr>
        </p:nvSpPr>
        <p:spPr>
          <a:xfrm>
            <a:off x="1219200" y="19812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Phenotype is dependent upon the presence of a specific environment. </a:t>
            </a:r>
            <a:endParaRPr/>
          </a:p>
        </p:txBody>
      </p:sp>
      <p:pic>
        <p:nvPicPr>
          <p:cNvPr descr="E:\Art-JPEG\chapter05\figure-05-19.jpg" id="529" name="Google Shape;52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3024187"/>
            <a:ext cx="6248400" cy="2767012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7"/>
          <p:cNvSpPr txBox="1"/>
          <p:nvPr/>
        </p:nvSpPr>
        <p:spPr>
          <a:xfrm>
            <a:off x="1600200" y="5927725"/>
            <a:ext cx="67151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temperature-sensitive product of the himalayan allele </a:t>
            </a:r>
            <a:b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is inactivated at high temperatures.</a:t>
            </a:r>
            <a:endParaRPr/>
          </a:p>
        </p:txBody>
      </p:sp>
    </p:spTree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8"/>
          <p:cNvSpPr txBox="1"/>
          <p:nvPr>
            <p:ph type="title"/>
          </p:nvPr>
        </p:nvSpPr>
        <p:spPr>
          <a:xfrm>
            <a:off x="762000" y="152400"/>
            <a:ext cx="7772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Penetrance and Expressivity</a:t>
            </a:r>
            <a:endParaRPr/>
          </a:p>
        </p:txBody>
      </p:sp>
      <p:sp>
        <p:nvSpPr>
          <p:cNvPr id="536" name="Google Shape;536;p38"/>
          <p:cNvSpPr txBox="1"/>
          <p:nvPr>
            <p:ph idx="1" type="body"/>
          </p:nvPr>
        </p:nvSpPr>
        <p:spPr>
          <a:xfrm>
            <a:off x="685800" y="914400"/>
            <a:ext cx="784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Penetrance = percentage of individuals with a given genotype who exhibit the phenotype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Expressivity = extent to which genotype is expressed at the phenotypic level (may be due to allelic variation or environmental factors)</a:t>
            </a:r>
            <a:endParaRPr/>
          </a:p>
        </p:txBody>
      </p:sp>
      <p:pic>
        <p:nvPicPr>
          <p:cNvPr descr="E:\ART\CH04\F04-23.GIF" id="537" name="Google Shape;53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3276600"/>
            <a:ext cx="4333875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aaWork\My Documents\My Pictures\dimples.jpg" id="538" name="Google Shape;53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600" y="4051300"/>
            <a:ext cx="2590800" cy="18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/>
          <p:nvPr>
            <p:ph type="title"/>
          </p:nvPr>
        </p:nvSpPr>
        <p:spPr>
          <a:xfrm>
            <a:off x="1143000" y="577850"/>
            <a:ext cx="7772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Incomplete Dominance</a:t>
            </a:r>
            <a:endParaRPr/>
          </a:p>
        </p:txBody>
      </p:sp>
      <p:sp>
        <p:nvSpPr>
          <p:cNvPr id="170" name="Google Shape;170;p4"/>
          <p:cNvSpPr txBox="1"/>
          <p:nvPr/>
        </p:nvSpPr>
        <p:spPr>
          <a:xfrm>
            <a:off x="2117725" y="2274887"/>
            <a:ext cx="213995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RR’   x   RR’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Pink x   Pink</a:t>
            </a:r>
            <a:endParaRPr/>
          </a:p>
        </p:txBody>
      </p:sp>
      <p:grpSp>
        <p:nvGrpSpPr>
          <p:cNvPr id="171" name="Google Shape;171;p4"/>
          <p:cNvGrpSpPr/>
          <p:nvPr/>
        </p:nvGrpSpPr>
        <p:grpSpPr>
          <a:xfrm>
            <a:off x="5719762" y="2743200"/>
            <a:ext cx="2514600" cy="1828800"/>
            <a:chOff x="912" y="2784"/>
            <a:chExt cx="1536" cy="1056"/>
          </a:xfrm>
        </p:grpSpPr>
        <p:sp>
          <p:nvSpPr>
            <p:cNvPr id="172" name="Google Shape;172;p4"/>
            <p:cNvSpPr txBox="1"/>
            <p:nvPr/>
          </p:nvSpPr>
          <p:spPr>
            <a:xfrm>
              <a:off x="912" y="2784"/>
              <a:ext cx="1536" cy="1056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3" name="Google Shape;173;p4"/>
            <p:cNvCxnSpPr/>
            <p:nvPr/>
          </p:nvCxnSpPr>
          <p:spPr>
            <a:xfrm>
              <a:off x="1680" y="2784"/>
              <a:ext cx="0" cy="10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4" name="Google Shape;174;p4"/>
            <p:cNvCxnSpPr/>
            <p:nvPr/>
          </p:nvCxnSpPr>
          <p:spPr>
            <a:xfrm>
              <a:off x="912" y="3312"/>
              <a:ext cx="1536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75" name="Google Shape;175;p4"/>
          <p:cNvSpPr txBox="1"/>
          <p:nvPr/>
        </p:nvSpPr>
        <p:spPr>
          <a:xfrm>
            <a:off x="1584325" y="5070475"/>
            <a:ext cx="2974975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Genotypic Ratio: </a:t>
            </a:r>
            <a:b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Phenotypic Ratio:</a:t>
            </a:r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 txBox="1"/>
          <p:nvPr>
            <p:ph type="title"/>
          </p:nvPr>
        </p:nvSpPr>
        <p:spPr>
          <a:xfrm>
            <a:off x="1143000" y="5334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Multiple Alleles </a:t>
            </a:r>
            <a:endParaRPr/>
          </a:p>
        </p:txBody>
      </p:sp>
      <p:sp>
        <p:nvSpPr>
          <p:cNvPr id="181" name="Google Shape;181;p5"/>
          <p:cNvSpPr txBox="1"/>
          <p:nvPr>
            <p:ph idx="1" type="body"/>
          </p:nvPr>
        </p:nvSpPr>
        <p:spPr>
          <a:xfrm>
            <a:off x="1066800" y="1981200"/>
            <a:ext cx="7848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Multiple alleles: three or more alleles exist for one trait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(Note: A diploid individual can only </a:t>
            </a:r>
            <a:b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     carry two alleles at once.)</a:t>
            </a: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2" name="Google Shape;182;p5"/>
          <p:cNvGraphicFramePr/>
          <p:nvPr/>
        </p:nvGraphicFramePr>
        <p:xfrm>
          <a:off x="2438400" y="403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{7CD64003-592F-4324-91DA-93604453B5E5}</a:tableStyleId>
              </a:tblPr>
              <a:tblGrid>
                <a:gridCol w="2362200"/>
                <a:gridCol w="2362200"/>
              </a:tblGrid>
              <a:tr h="67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Blood Type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Allele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1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A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b="0" baseline="30000" i="0" lang="en-US" sz="32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B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b="0" baseline="30000" i="0" lang="en-US" sz="32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1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O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/>
          <p:nvPr>
            <p:ph type="title"/>
          </p:nvPr>
        </p:nvSpPr>
        <p:spPr>
          <a:xfrm>
            <a:off x="1143000" y="5334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Codominance </a:t>
            </a:r>
            <a:endParaRPr/>
          </a:p>
        </p:txBody>
      </p:sp>
      <p:sp>
        <p:nvSpPr>
          <p:cNvPr id="188" name="Google Shape;188;p6"/>
          <p:cNvSpPr txBox="1"/>
          <p:nvPr>
            <p:ph idx="1" type="body"/>
          </p:nvPr>
        </p:nvSpPr>
        <p:spPr>
          <a:xfrm>
            <a:off x="1066800" y="2362200"/>
            <a:ext cx="7848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Codominance: Neither allele masks the other so that effects of both alleles are observed in heterozygote without blending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3276600" y="4648200"/>
            <a:ext cx="2362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r>
              <a:rPr b="0" baseline="3000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  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b="0" baseline="3000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baseline="3000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 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&gt;  i</a:t>
            </a:r>
            <a:endParaRPr/>
          </a:p>
        </p:txBody>
      </p:sp>
      <p:sp>
        <p:nvSpPr>
          <p:cNvPr id="190" name="Google Shape;190;p6"/>
          <p:cNvSpPr txBox="1"/>
          <p:nvPr/>
        </p:nvSpPr>
        <p:spPr>
          <a:xfrm>
            <a:off x="1122362" y="5562600"/>
            <a:ext cx="8021637" cy="138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baseline="3000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and I</a:t>
            </a:r>
            <a:r>
              <a:rPr b="0" baseline="3000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are codominant.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baseline="3000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and I</a:t>
            </a:r>
            <a:r>
              <a:rPr b="0" baseline="3000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are completely dominant over i.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/>
          <p:nvPr>
            <p:ph type="title"/>
          </p:nvPr>
        </p:nvSpPr>
        <p:spPr>
          <a:xfrm>
            <a:off x="762000" y="3810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Codominance </a:t>
            </a:r>
            <a:endParaRPr/>
          </a:p>
        </p:txBody>
      </p:sp>
      <p:graphicFrame>
        <p:nvGraphicFramePr>
          <p:cNvPr id="196" name="Google Shape;196;p7"/>
          <p:cNvGraphicFramePr/>
          <p:nvPr/>
        </p:nvGraphicFramePr>
        <p:xfrm>
          <a:off x="1295400" y="152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{7CD64003-592F-4324-91DA-93604453B5E5}</a:tableStyleId>
              </a:tblPr>
              <a:tblGrid>
                <a:gridCol w="1676400"/>
                <a:gridCol w="1524000"/>
                <a:gridCol w="1600200"/>
                <a:gridCol w="1676400"/>
              </a:tblGrid>
              <a:tr h="89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Phenotype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Genotype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Antibodies Present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A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b="0" baseline="3000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b="0" baseline="3000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or I</a:t>
                      </a:r>
                      <a:r>
                        <a:rPr b="0" baseline="3000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Antigen 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Anti-B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B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b="0" baseline="3000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b="0" baseline="3000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or I</a:t>
                      </a:r>
                      <a:r>
                        <a:rPr b="0" baseline="3000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Antigen 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Anti-A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35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AB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b="0" baseline="3000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b="0" baseline="3000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Antigen 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and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Antigen 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Neither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Anti-A nor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Anti-B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35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O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Anti-A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and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Anti-B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/>
          <p:nvPr/>
        </p:nvSpPr>
        <p:spPr>
          <a:xfrm>
            <a:off x="1851025" y="561975"/>
            <a:ext cx="546417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Antigens on Red Blood Cells </a:t>
            </a: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5791200" y="3810000"/>
            <a:ext cx="533400" cy="38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8"/>
          <p:cNvGrpSpPr/>
          <p:nvPr/>
        </p:nvGrpSpPr>
        <p:grpSpPr>
          <a:xfrm>
            <a:off x="1524000" y="1308100"/>
            <a:ext cx="6083300" cy="5168900"/>
            <a:chOff x="960" y="912"/>
            <a:chExt cx="3832" cy="3256"/>
          </a:xfrm>
        </p:grpSpPr>
        <p:pic>
          <p:nvPicPr>
            <p:cNvPr descr="E:\JPG\CHAP16\C16F14.JPG" id="204" name="Google Shape;204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60" y="912"/>
              <a:ext cx="3832" cy="3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8"/>
            <p:cNvSpPr txBox="1"/>
            <p:nvPr/>
          </p:nvSpPr>
          <p:spPr>
            <a:xfrm>
              <a:off x="1824" y="2400"/>
              <a:ext cx="240" cy="192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Black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</a:t>
              </a:r>
              <a:r>
                <a:rPr b="0" i="0" lang="en-US" sz="1800" u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</a:t>
              </a:r>
              <a:endParaRPr/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2688" y="3792"/>
              <a:ext cx="432" cy="24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3000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 txBox="1"/>
            <p:nvPr/>
          </p:nvSpPr>
          <p:spPr>
            <a:xfrm>
              <a:off x="3696" y="2400"/>
              <a:ext cx="240" cy="192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Black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B</a:t>
              </a:r>
              <a:r>
                <a:rPr b="0" i="0" lang="en-US" sz="1800" u="non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</a:t>
              </a:r>
              <a:endParaRPr/>
            </a:p>
          </p:txBody>
        </p:sp>
      </p:grpSp>
      <p:sp>
        <p:nvSpPr>
          <p:cNvPr id="208" name="Google Shape;208;p8"/>
          <p:cNvSpPr txBox="1"/>
          <p:nvPr/>
        </p:nvSpPr>
        <p:spPr>
          <a:xfrm>
            <a:off x="4419600" y="6096000"/>
            <a:ext cx="381000" cy="30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b="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</a:t>
            </a:r>
            <a:r>
              <a:rPr b="0" baseline="3000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</a:t>
            </a:r>
            <a:r>
              <a:rPr b="0" baseline="30000" i="0" lang="en-US" sz="1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</a:t>
            </a:r>
            <a:endParaRPr/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 txBox="1"/>
          <p:nvPr>
            <p:ph type="title"/>
          </p:nvPr>
        </p:nvSpPr>
        <p:spPr>
          <a:xfrm>
            <a:off x="762000" y="4572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Inheritance of Rh Factor </a:t>
            </a:r>
            <a:endParaRPr/>
          </a:p>
        </p:txBody>
      </p:sp>
      <p:graphicFrame>
        <p:nvGraphicFramePr>
          <p:cNvPr id="214" name="Google Shape;214;p9"/>
          <p:cNvGraphicFramePr/>
          <p:nvPr/>
        </p:nvGraphicFramePr>
        <p:xfrm>
          <a:off x="838200" y="17319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{7CD64003-592F-4324-91DA-93604453B5E5}</a:tableStyleId>
              </a:tblPr>
              <a:tblGrid>
                <a:gridCol w="1878000"/>
                <a:gridCol w="1654175"/>
                <a:gridCol w="2289175"/>
                <a:gridCol w="1676400"/>
              </a:tblGrid>
              <a:tr h="89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Phenotype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Genotype*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Antibodies Present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Rh Positive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RR or Rr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Rhesus Protein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None 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Rh Negative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None unless exposed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5" name="Google Shape;215;p9"/>
          <p:cNvSpPr txBox="1"/>
          <p:nvPr/>
        </p:nvSpPr>
        <p:spPr>
          <a:xfrm>
            <a:off x="623887" y="4498975"/>
            <a:ext cx="7974012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*There are multiple alleles for the Rhesus protein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(R</a:t>
            </a:r>
            <a:r>
              <a:rPr b="0" baseline="-2500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R</a:t>
            </a:r>
            <a:r>
              <a:rPr b="0" baseline="-2500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R</a:t>
            </a:r>
            <a:r>
              <a:rPr b="0" baseline="-2500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etc.) and all are dominant to the multiple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alleles for the absence of Rhesus protein (r</a:t>
            </a:r>
            <a:r>
              <a:rPr b="0" baseline="-2500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r</a:t>
            </a:r>
            <a:r>
              <a:rPr b="0" baseline="-2500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r</a:t>
            </a:r>
            <a:r>
              <a:rPr b="0" baseline="-2500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etc.) .</a:t>
            </a:r>
            <a:endParaRPr/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xmlns:r="http://schemas.openxmlformats.org/officeDocument/2006/relationships" name="High Voltage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High Voltage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2000-10-15T16:00:20Z</dcterms:created>
  <dc:creator>SANTA MONICA CCD</dc:creator>
</cp:coreProperties>
</file>